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4.xml" ContentType="application/vnd.openxmlformats-officedocument.theme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  <p:sldMasterId id="2147483683" r:id="rId2"/>
    <p:sldMasterId id="2147483690" r:id="rId3"/>
  </p:sldMasterIdLst>
  <p:notesMasterIdLst>
    <p:notesMasterId r:id="rId17"/>
  </p:notesMasterIdLst>
  <p:sldIdLst>
    <p:sldId id="274" r:id="rId4"/>
    <p:sldId id="574" r:id="rId5"/>
    <p:sldId id="277" r:id="rId6"/>
    <p:sldId id="576" r:id="rId7"/>
    <p:sldId id="577" r:id="rId8"/>
    <p:sldId id="585" r:id="rId9"/>
    <p:sldId id="578" r:id="rId10"/>
    <p:sldId id="583" r:id="rId11"/>
    <p:sldId id="584" r:id="rId12"/>
    <p:sldId id="586" r:id="rId13"/>
    <p:sldId id="579" r:id="rId14"/>
    <p:sldId id="587" r:id="rId15"/>
    <p:sldId id="281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AFF"/>
    <a:srgbClr val="000048"/>
    <a:srgbClr val="0D0D0D"/>
    <a:srgbClr val="00003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D637BC-7452-A544-A51A-323E55C4C1C0}" v="1" dt="2025-06-03T02:23:45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42" autoAdjust="0"/>
    <p:restoredTop sz="95026" autoAdjust="0"/>
  </p:normalViewPr>
  <p:slideViewPr>
    <p:cSldViewPr snapToGrid="0">
      <p:cViewPr varScale="1">
        <p:scale>
          <a:sx n="74" d="100"/>
          <a:sy n="74" d="100"/>
        </p:scale>
        <p:origin x="1066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75F72-840C-944F-8D21-0AE4FBB1AB9C}" type="datetimeFigureOut">
              <a:rPr kumimoji="1" lang="ja-JP" altLang="en-US" smtClean="0"/>
              <a:t>2026/1/20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CC00C-8F62-6C48-B048-C042837E59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805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CC00C-8F62-6C48-B048-C042837E592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1515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CC00C-8F62-6C48-B048-C042837E592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542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CC00C-8F62-6C48-B048-C042837E592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1612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CC00C-8F62-6C48-B048-C042837E592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4338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CC00C-8F62-6C48-B048-C042837E592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067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CC00C-8F62-6C48-B048-C042837E592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8396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863E9A-71EF-0ABD-044C-B59438E55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4CB903C-E77F-DB1F-F068-12D9E3A6AC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43333B6-49B3-2BB5-09DE-1EBD4777F2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C773EEA-6B6E-CB14-DF9E-C6B21F5062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CC00C-8F62-6C48-B048-C042837E5924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267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image" Target="../media/image14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15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image" Target="../media/image16.emf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20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58575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EFBDC73-21D0-0696-0419-0FC3D51B89A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74818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EFBDC73-21D0-0696-0419-0FC3D51B8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49632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998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2037817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社外秘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28817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F91F3E3-5E8B-CEEA-5B0C-9751AC1FAE3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0447950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F91F3E3-5E8B-CEEA-5B0C-9751AC1FAE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BF406BE2-E7B4-5DEE-2A15-44828EC77861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58536-6266-01C4-08CD-2C75867A2D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19466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C1938CF5-D87B-1B41-1E9E-89E1C225D13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439967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1938CF5-D87B-1B41-1E9E-89E1C225D1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2654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BCFADF5C-8D22-BA0B-F508-7C1C9547D04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130511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CFADF5C-8D22-BA0B-F508-7C1C9547D0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24714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844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50B6717-0D80-2534-CC8A-14EB973E89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グラフィックス 2">
            <a:extLst>
              <a:ext uri="{FF2B5EF4-FFF2-40B4-BE49-F238E27FC236}">
                <a16:creationId xmlns:a16="http://schemas.microsoft.com/office/drawing/2014/main" id="{9E2759ED-05F5-302F-7600-432C6B13AA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4C46DA2B-9024-9A94-EB50-617BB47C1D6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  <a:r>
              <a:rPr kumimoji="0" lang="en-US" altLang="ja-JP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 / Internal Use Only</a:t>
            </a:r>
            <a:endParaRPr kumimoji="0" lang="ja-JP" altLang="en-US" sz="950" b="1" i="0" u="none" strike="noStrike" kern="0" cap="none" spc="0" normalizeH="0" baseline="0" noProof="0">
              <a:ln>
                <a:noFill/>
              </a:ln>
              <a:solidFill>
                <a:srgbClr val="CCCCCC">
                  <a:lumMod val="90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2486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ノンブタイトル+ポイント＋コピーライト+ノンブル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1EAD4E59-28AD-8011-D49B-AA05CE305F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6022175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EAD4E59-28AD-8011-D49B-AA05CE305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1">
            <a:extLst>
              <a:ext uri="{FF2B5EF4-FFF2-40B4-BE49-F238E27FC236}">
                <a16:creationId xmlns:a16="http://schemas.microsoft.com/office/drawing/2014/main" id="{62396C5A-2887-DAF5-DB7D-BA71B95CEC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:a16="http://schemas.microsoft.com/office/drawing/2014/main" id="{0152C89B-FD9C-B243-5481-11F974C1190B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FCE2877E-7FDC-B33C-B88A-B5C8DFC802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17" name="テキスト プレースホルダー 10">
            <a:extLst>
              <a:ext uri="{FF2B5EF4-FFF2-40B4-BE49-F238E27FC236}">
                <a16:creationId xmlns:a16="http://schemas.microsoft.com/office/drawing/2014/main" id="{76134E91-D5E0-C208-D77F-6417A8E26B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7118" y="1274352"/>
            <a:ext cx="10584865" cy="5642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/>
              <a:t>サブタイトル、ダミーテキストダミーテキストダミーテキストダミーテキスト</a:t>
            </a:r>
            <a:endParaRPr lang="en-US" altLang="ja-JP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376EA70-C099-219D-087F-9AF76D32022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2350" y="1185030"/>
            <a:ext cx="412894" cy="41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226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F23D017-463D-AD4D-6C5C-98A759B8A93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59485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F23D017-463D-AD4D-6C5C-98A759B8A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3E6674F4-4E75-A765-EA22-CCF341E56EE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rgbClr val="0000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1CC6D58-EF4A-F84C-B945-9E05F489A3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912264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82A8865-E852-8779-AF4C-2BDBBCB2B48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7721923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82A8865-E852-8779-AF4C-2BDBBCB2B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17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33DB12E-609D-D2FB-C43A-2329E15DD7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6601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33DB12E-609D-D2FB-C43A-2329E15DD7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53332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4101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77CBF0D-71DD-004F-EE3B-1BC6F28DA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8A181A9D-4CFB-510D-DBA2-3B5A52B8D2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052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68131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5544997-C74E-E0AD-F2FE-22461E7A2AF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865423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5544997-C74E-E0AD-F2FE-22461E7A2A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519B8972-44D1-3802-EE60-A1BC5C5A16AB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091A5-862A-9941-5642-C4E70B372A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953991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60EF211-A8C9-FBD7-5993-BD3CA45DEA3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104889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60EF211-A8C9-FBD7-5993-BD3CA45DEA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0122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9.emf"/><Relationship Id="rId4" Type="http://schemas.openxmlformats.org/officeDocument/2006/relationships/slideLayout" Target="../slideLayouts/slideLayout10.xml"/><Relationship Id="rId9" Type="http://schemas.openxmlformats.org/officeDocument/2006/relationships/oleObject" Target="../embeddings/oleObject5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3.emf"/><Relationship Id="rId5" Type="http://schemas.openxmlformats.org/officeDocument/2006/relationships/slideLayout" Target="../slideLayouts/slideLayout17.xml"/><Relationship Id="rId10" Type="http://schemas.openxmlformats.org/officeDocument/2006/relationships/oleObject" Target="../embeddings/oleObject9.bin"/><Relationship Id="rId4" Type="http://schemas.openxmlformats.org/officeDocument/2006/relationships/slideLayout" Target="../slideLayouts/slideLayout16.xml"/><Relationship Id="rId9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82F3D157-6554-A029-2F49-45F5F3B534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00601319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9" imgW="7772400" imgH="10058400" progId="TCLayout.ActiveDocument.1">
                  <p:embed/>
                </p:oleObj>
              </mc:Choice>
              <mc:Fallback>
                <p:oleObj name="think-cellスライド" r:id="rId9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3D157-6554-A029-2F49-45F5F3B53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35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8E3A16E3-0D66-247C-8444-14352335CD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9" imgW="7772400" imgH="10058400" progId="TCLayout.ActiveDocument.1">
                  <p:embed/>
                </p:oleObj>
              </mc:Choice>
              <mc:Fallback>
                <p:oleObj name="think-cellスライド" r:id="rId9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3A16E3-0D66-247C-8444-14352335C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3AC2D241-C39D-AA11-5E21-E9DECFC095B5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509763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pos="7310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77668A6-A60D-7DD9-A9AE-DAEC49DC115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63439859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0" imgW="7772400" imgH="10058400" progId="TCLayout.ActiveDocument.1">
                  <p:embed/>
                </p:oleObj>
              </mc:Choice>
              <mc:Fallback>
                <p:oleObj name="think-cellスライド" r:id="rId10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77668A6-A60D-7DD9-A9AE-DAEC49DC11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D971B38B-A59C-FCBD-F26A-C9389F670A63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  <a:r>
              <a:rPr kumimoji="0" lang="en-US" altLang="ja-JP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 / Internal Use Only</a:t>
            </a:r>
            <a:endParaRPr kumimoji="0" lang="ja-JP" altLang="en-US" sz="950" b="1" i="0" u="none" strike="noStrike" kern="0" cap="none" spc="0" normalizeH="0" baseline="0" noProof="0">
              <a:ln>
                <a:noFill/>
              </a:ln>
              <a:solidFill>
                <a:srgbClr val="CCCCCC">
                  <a:lumMod val="90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088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ycbiz.com/sites/default/files/media/jp/download/LINE%20NEWS_mediaguide_2025_07-09.pdf" TargetMode="External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Relationship Id="rId6" Type="http://schemas.openxmlformats.org/officeDocument/2006/relationships/image" Target="../media/image65.png"/><Relationship Id="rId11" Type="http://schemas.microsoft.com/office/2007/relationships/hdphoto" Target="../media/hdphoto2.wdp"/><Relationship Id="rId5" Type="http://schemas.openxmlformats.org/officeDocument/2006/relationships/image" Target="../media/image21.emf"/><Relationship Id="rId10" Type="http://schemas.openxmlformats.org/officeDocument/2006/relationships/image" Target="../media/image23.png"/><Relationship Id="rId4" Type="http://schemas.openxmlformats.org/officeDocument/2006/relationships/oleObject" Target="../embeddings/oleObject17.bin"/><Relationship Id="rId9" Type="http://schemas.openxmlformats.org/officeDocument/2006/relationships/image" Target="../media/image6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9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Relationship Id="rId6" Type="http://schemas.openxmlformats.org/officeDocument/2006/relationships/image" Target="../media/image68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8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4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6.jpe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Relationship Id="rId6" Type="http://schemas.openxmlformats.org/officeDocument/2006/relationships/image" Target="../media/image25.png"/><Relationship Id="rId11" Type="http://schemas.openxmlformats.org/officeDocument/2006/relationships/hyperlink" Target="https://s.yimg.jp/dl/displayads-guarantee/01/2026/displayads-guarantee_Specialfeature_news_2026H1.zip" TargetMode="External"/><Relationship Id="rId5" Type="http://schemas.openxmlformats.org/officeDocument/2006/relationships/image" Target="../media/image21.emf"/><Relationship Id="rId10" Type="http://schemas.openxmlformats.org/officeDocument/2006/relationships/image" Target="../media/image29.e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8.pn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Relationship Id="rId14" Type="http://schemas.openxmlformats.org/officeDocument/2006/relationships/image" Target="../media/image4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49.png"/><Relationship Id="rId18" Type="http://schemas.openxmlformats.org/officeDocument/2006/relationships/image" Target="../media/image54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5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52.png"/><Relationship Id="rId1" Type="http://schemas.openxmlformats.org/officeDocument/2006/relationships/tags" Target="../tags/tag16.xml"/><Relationship Id="rId6" Type="http://schemas.openxmlformats.org/officeDocument/2006/relationships/image" Target="../media/image21.emf"/><Relationship Id="rId11" Type="http://schemas.openxmlformats.org/officeDocument/2006/relationships/image" Target="../media/image47.png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51.png"/><Relationship Id="rId10" Type="http://schemas.openxmlformats.org/officeDocument/2006/relationships/image" Target="../media/image31.png"/><Relationship Id="rId19" Type="http://schemas.openxmlformats.org/officeDocument/2006/relationships/image" Target="../media/image44.emf"/><Relationship Id="rId4" Type="http://schemas.openxmlformats.org/officeDocument/2006/relationships/image" Target="../media/image33.png"/><Relationship Id="rId9" Type="http://schemas.openxmlformats.org/officeDocument/2006/relationships/hyperlink" Target="https://public.flourish.studio/visualisation/19634526/" TargetMode="External"/><Relationship Id="rId1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png"/><Relationship Id="rId3" Type="http://schemas.openxmlformats.org/officeDocument/2006/relationships/image" Target="../media/image33.png"/><Relationship Id="rId7" Type="http://schemas.openxmlformats.org/officeDocument/2006/relationships/image" Target="../media/image57.jpe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hyperlink" Target="https://public.flourish.studio/visualisation/19634526/" TargetMode="External"/><Relationship Id="rId15" Type="http://schemas.openxmlformats.org/officeDocument/2006/relationships/image" Target="../media/image44.emf"/><Relationship Id="rId10" Type="http://schemas.openxmlformats.org/officeDocument/2006/relationships/image" Target="../media/image60.png"/><Relationship Id="rId4" Type="http://schemas.openxmlformats.org/officeDocument/2006/relationships/image" Target="../media/image55.png"/><Relationship Id="rId9" Type="http://schemas.openxmlformats.org/officeDocument/2006/relationships/image" Target="../media/image59.jpeg"/><Relationship Id="rId1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539252D5-3A0C-F273-8EA6-665FC13D7E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</p:spPr>
        <p:txBody>
          <a:bodyPr/>
          <a:lstStyle/>
          <a:p>
            <a:r>
              <a:rPr lang="ja-JP" altLang="en-US" dirty="0">
                <a:latin typeface="+mn-ea"/>
              </a:rPr>
              <a:t>トピックス</a:t>
            </a:r>
            <a:r>
              <a:rPr lang="en-US" altLang="ja-JP" dirty="0">
                <a:latin typeface="+mn-ea"/>
              </a:rPr>
              <a:t>PR</a:t>
            </a:r>
            <a:r>
              <a:rPr lang="ja-JP" altLang="en-US" dirty="0">
                <a:latin typeface="+mn-ea"/>
              </a:rPr>
              <a:t>＆</a:t>
            </a:r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タイアップ</a:t>
            </a:r>
            <a:endParaRPr lang="en-US" altLang="ja-JP" dirty="0">
              <a:latin typeface="+mn-ea"/>
            </a:endParaRPr>
          </a:p>
          <a:p>
            <a:r>
              <a:rPr lang="ja-JP" altLang="en-US" sz="2800" dirty="0">
                <a:latin typeface="+mn-ea"/>
              </a:rPr>
              <a:t>単日集中プロモーション向けパッケージ</a:t>
            </a:r>
            <a:endParaRPr lang="en-US" altLang="ja-JP" sz="2800" dirty="0">
              <a:latin typeface="+mn-ea"/>
            </a:endParaRPr>
          </a:p>
          <a:p>
            <a:r>
              <a:rPr lang="en-US" altLang="ja-JP" sz="2800" dirty="0">
                <a:latin typeface="+mn-ea"/>
              </a:rPr>
              <a:t>- </a:t>
            </a:r>
            <a:r>
              <a:rPr lang="ja-JP" altLang="en-US" sz="2800" dirty="0">
                <a:latin typeface="+mn-ea"/>
              </a:rPr>
              <a:t>ご案内資料 </a:t>
            </a:r>
            <a:r>
              <a:rPr lang="en-US" altLang="ja-JP" sz="2800" dirty="0">
                <a:latin typeface="+mn-ea"/>
              </a:rPr>
              <a:t>-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1BCFB809-A62A-6416-D2D7-91D8B4EE70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</p:spPr>
        <p:txBody>
          <a:bodyPr/>
          <a:lstStyle/>
          <a:p>
            <a:r>
              <a:rPr lang="en-US" altLang="ja-JP" dirty="0"/>
              <a:t>2026/01/21</a:t>
            </a:r>
            <a:endParaRPr lang="ja-JP" altLang="en-US" dirty="0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C5C8A055-E30D-7AD3-5C70-71BD63813C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</p:spPr>
        <p:txBody>
          <a:bodyPr/>
          <a:lstStyle/>
          <a:p>
            <a:r>
              <a:rPr lang="en" altLang="ja-JP" dirty="0"/>
              <a:t>LINE</a:t>
            </a:r>
            <a:r>
              <a:rPr lang="ja-JP" altLang="en-US" dirty="0"/>
              <a:t>ヤフー株式会社</a:t>
            </a: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626FBEBE-4D8E-5DF8-7B7A-9846D445F9FF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  <a:defRPr/>
            </a:pPr>
            <a:r>
              <a:rPr lang="en-US" altLang="ja-JP" sz="1200" b="1" dirty="0">
                <a:solidFill>
                  <a:schemeClr val="accent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sz="1200" b="1" dirty="0">
                <a:solidFill>
                  <a:schemeClr val="accent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ヤフー広告　ディスプレイ広告（予約型）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メイリオ" panose="020B0604030504040204" pitchFamily="34" charset="-128"/>
              <a:ea typeface="メイリオ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454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34F16-7A02-A650-BE8D-BC536CB07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D02D0A2-EAAC-7CE2-B04D-CBCE035A66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  <a:latin typeface="+mn-ea"/>
              </a:rPr>
              <a:t>掲載事例</a:t>
            </a:r>
            <a:endParaRPr lang="ja-JP" altLang="en-US" dirty="0">
              <a:solidFill>
                <a:srgbClr val="0000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483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3A9D7-3447-93B6-5A81-ED44C0843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C805303-80D9-2890-384A-28047D9B8C6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123381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4" imgW="473" imgH="473" progId="TCLayout.ActiveDocument.1">
                  <p:embed/>
                </p:oleObj>
              </mc:Choice>
              <mc:Fallback>
                <p:oleObj name="think-cellスライド" r:id="rId4" imgW="473" imgH="47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2">
            <a:extLst>
              <a:ext uri="{FF2B5EF4-FFF2-40B4-BE49-F238E27FC236}">
                <a16:creationId xmlns:a16="http://schemas.microsoft.com/office/drawing/2014/main" id="{27BF9CE2-84BB-BEB6-088E-AD7CD36EC3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</p:spPr>
        <p:txBody>
          <a:bodyPr vert="horz"/>
          <a:lstStyle/>
          <a:p>
            <a:r>
              <a:rPr lang="ja-JP" altLang="en-US" dirty="0"/>
              <a:t>実施概要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9C377F4-E2B2-CDEC-D25F-6026586E89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387" y="2874867"/>
            <a:ext cx="2109931" cy="349183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C06F42F-9C30-51F0-D79A-95490363C5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3848" y="2917144"/>
            <a:ext cx="1827102" cy="3389308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F98BB2A-DD3A-74CF-5DEE-3A962B5CD61F}"/>
              </a:ext>
            </a:extLst>
          </p:cNvPr>
          <p:cNvSpPr txBox="1"/>
          <p:nvPr/>
        </p:nvSpPr>
        <p:spPr>
          <a:xfrm>
            <a:off x="6186627" y="2796896"/>
            <a:ext cx="5339935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ja-JP" altLang="en-US" sz="1600" dirty="0">
                <a:solidFill>
                  <a:srgbClr val="0D0D0D"/>
                </a:solidFill>
                <a:latin typeface="+mn-ea"/>
                <a:cs typeface="メイリオ"/>
              </a:rPr>
              <a:t>トピックス</a:t>
            </a:r>
            <a:r>
              <a:rPr lang="en-US" altLang="ja-JP" sz="1600" dirty="0">
                <a:solidFill>
                  <a:srgbClr val="0D0D0D"/>
                </a:solidFill>
                <a:latin typeface="+mn-ea"/>
                <a:cs typeface="メイリオ"/>
              </a:rPr>
              <a:t>PR</a:t>
            </a:r>
            <a:r>
              <a:rPr lang="ja-JP" altLang="en-US" sz="1600" dirty="0">
                <a:solidFill>
                  <a:srgbClr val="0D0D0D"/>
                </a:solidFill>
                <a:latin typeface="+mn-ea"/>
                <a:cs typeface="メイリオ"/>
              </a:rPr>
              <a:t>では、 “シャンプー迷子”という印象的な</a:t>
            </a:r>
            <a:endParaRPr lang="en-US" altLang="ja-JP" sz="1600" dirty="0">
              <a:solidFill>
                <a:srgbClr val="0D0D0D"/>
              </a:solidFill>
              <a:latin typeface="+mn-ea"/>
              <a:cs typeface="メイリオ"/>
            </a:endParaRPr>
          </a:p>
          <a:p>
            <a:pPr lvl="0">
              <a:lnSpc>
                <a:spcPct val="120000"/>
              </a:lnSpc>
              <a:defRPr/>
            </a:pPr>
            <a:r>
              <a:rPr lang="ja-JP" altLang="en-US" sz="1600" dirty="0">
                <a:solidFill>
                  <a:srgbClr val="0D0D0D"/>
                </a:solidFill>
                <a:latin typeface="+mn-ea"/>
                <a:cs typeface="メイリオ"/>
              </a:rPr>
              <a:t>ワードを用いることでクリックを誘発し、以下の流れで記事を読み込ませることで、商品への理解と興味を喚起</a:t>
            </a:r>
            <a:endParaRPr lang="en-US" altLang="ja-JP" sz="1600" dirty="0">
              <a:solidFill>
                <a:srgbClr val="0D0D0D"/>
              </a:solidFill>
              <a:latin typeface="+mn-ea"/>
              <a:cs typeface="メイリオ"/>
            </a:endParaRPr>
          </a:p>
          <a:p>
            <a:pPr>
              <a:lnSpc>
                <a:spcPct val="120000"/>
              </a:lnSpc>
              <a:defRPr/>
            </a:pPr>
            <a:endParaRPr lang="ja-JP" altLang="en-US" sz="1600" dirty="0">
              <a:solidFill>
                <a:srgbClr val="0D0D0D"/>
              </a:solidFill>
              <a:latin typeface="+mn-ea"/>
              <a:cs typeface="メイリオ"/>
            </a:endParaRPr>
          </a:p>
          <a:p>
            <a:pPr lvl="0">
              <a:lnSpc>
                <a:spcPct val="120000"/>
              </a:lnSpc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+mn-ea"/>
                <a:cs typeface="メイリオ"/>
              </a:rPr>
              <a:t>●</a:t>
            </a:r>
            <a:r>
              <a:rPr lang="ja-JP" altLang="en-US" sz="1600" dirty="0">
                <a:solidFill>
                  <a:srgbClr val="0D0D0D"/>
                </a:solidFill>
                <a:latin typeface="+mn-ea"/>
                <a:cs typeface="メイリオ"/>
              </a:rPr>
              <a:t>シャンプーを「選べない」というユーザーの悩み</a:t>
            </a:r>
            <a:endParaRPr lang="en-US" altLang="ja-JP" sz="1600" dirty="0">
              <a:solidFill>
                <a:srgbClr val="0D0D0D"/>
              </a:solidFill>
              <a:latin typeface="+mn-ea"/>
              <a:cs typeface="メイリオ"/>
            </a:endParaRPr>
          </a:p>
          <a:p>
            <a:pPr lvl="0">
              <a:lnSpc>
                <a:spcPct val="120000"/>
              </a:lnSpc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+mn-ea"/>
                <a:cs typeface="メイリオ"/>
              </a:rPr>
              <a:t>↓</a:t>
            </a:r>
          </a:p>
          <a:p>
            <a:pPr lvl="0">
              <a:lnSpc>
                <a:spcPct val="120000"/>
              </a:lnSpc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+mn-ea"/>
                <a:cs typeface="メイリオ"/>
              </a:rPr>
              <a:t>●</a:t>
            </a:r>
            <a:r>
              <a:rPr lang="ja-JP" altLang="en-US" sz="1600" dirty="0">
                <a:solidFill>
                  <a:srgbClr val="0D0D0D"/>
                </a:solidFill>
                <a:latin typeface="+mn-ea"/>
                <a:cs typeface="メイリオ"/>
              </a:rPr>
              <a:t>花王の</a:t>
            </a:r>
            <a:r>
              <a:rPr lang="en-US" altLang="ja-JP" sz="1600" dirty="0">
                <a:solidFill>
                  <a:srgbClr val="0D0D0D"/>
                </a:solidFill>
                <a:latin typeface="+mn-ea"/>
                <a:cs typeface="メイリオ"/>
              </a:rPr>
              <a:t>100</a:t>
            </a:r>
            <a:r>
              <a:rPr lang="ja-JP" altLang="en-US" sz="1600" dirty="0">
                <a:solidFill>
                  <a:srgbClr val="0D0D0D"/>
                </a:solidFill>
                <a:latin typeface="+mn-ea"/>
                <a:cs typeface="メイリオ"/>
              </a:rPr>
              <a:t>年技術による開発背景</a:t>
            </a:r>
            <a:endParaRPr lang="en-US" altLang="ja-JP" sz="1600" dirty="0">
              <a:solidFill>
                <a:srgbClr val="0D0D0D"/>
              </a:solidFill>
              <a:latin typeface="+mn-ea"/>
              <a:cs typeface="メイリオ"/>
            </a:endParaRPr>
          </a:p>
          <a:p>
            <a:pPr>
              <a:lnSpc>
                <a:spcPct val="120000"/>
              </a:lnSpc>
              <a:defRPr/>
            </a:pPr>
            <a:r>
              <a:rPr lang="ja-JP" altLang="en-US" sz="1600" dirty="0">
                <a:solidFill>
                  <a:srgbClr val="0D0D0D"/>
                </a:solidFill>
                <a:latin typeface="+mn-ea"/>
                <a:cs typeface="メイリオ"/>
              </a:rPr>
              <a:t>↓</a:t>
            </a:r>
          </a:p>
          <a:p>
            <a:pPr>
              <a:lnSpc>
                <a:spcPct val="120000"/>
              </a:lnSpc>
              <a:defRPr/>
            </a:pPr>
            <a:r>
              <a:rPr lang="ja-JP" altLang="en-US" sz="1600" dirty="0">
                <a:solidFill>
                  <a:srgbClr val="0D0D0D"/>
                </a:solidFill>
                <a:latin typeface="+mn-ea"/>
                <a:cs typeface="メイリオ"/>
              </a:rPr>
              <a:t>●受賞歴や検索増などの反響</a:t>
            </a:r>
            <a:endParaRPr lang="en-US" altLang="ja-JP" sz="1600" dirty="0">
              <a:solidFill>
                <a:srgbClr val="0D0D0D"/>
              </a:solidFill>
              <a:latin typeface="+mn-ea"/>
              <a:cs typeface="メイリオ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7ED075E-F76F-4F34-C336-3A8927105C56}"/>
              </a:ext>
            </a:extLst>
          </p:cNvPr>
          <p:cNvSpPr txBox="1"/>
          <p:nvPr/>
        </p:nvSpPr>
        <p:spPr>
          <a:xfrm>
            <a:off x="6217800" y="5508443"/>
            <a:ext cx="3895618" cy="1191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■広告主様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: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花王様</a:t>
            </a:r>
            <a:endParaRPr lang="en-US" altLang="ja-JP" sz="1200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■目的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: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ヘアケアブランド「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THE ANSWER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」の話題化</a:t>
            </a:r>
            <a:endParaRPr lang="en-US" altLang="ja-JP" sz="1200" dirty="0">
              <a:solidFill>
                <a:srgbClr val="0D0D0D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■掲載期間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:2025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年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1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月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18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日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〜2025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年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6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月</a:t>
            </a:r>
            <a:r>
              <a:rPr lang="en-US" altLang="ja-JP" sz="1200" dirty="0">
                <a:solidFill>
                  <a:srgbClr val="0D0D0D"/>
                </a:solidFill>
                <a:latin typeface="+mn-ea"/>
                <a:ea typeface="+mn-ea"/>
              </a:rPr>
              <a:t>30</a:t>
            </a:r>
            <a:r>
              <a:rPr lang="ja-JP" altLang="en-US" sz="1200" dirty="0">
                <a:solidFill>
                  <a:srgbClr val="0D0D0D"/>
                </a:solidFill>
                <a:latin typeface="+mn-ea"/>
                <a:ea typeface="+mn-ea"/>
              </a:rPr>
              <a:t>日</a:t>
            </a:r>
            <a:endParaRPr lang="en-US" altLang="ja-JP" sz="1200" dirty="0">
              <a:solidFill>
                <a:srgbClr val="0D0D0D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ja-JP" sz="1200" dirty="0">
                <a:solidFill>
                  <a:srgbClr val="0D0D0D"/>
                </a:solidFill>
                <a:latin typeface="+mj-ea"/>
              </a:rPr>
              <a:t>※</a:t>
            </a:r>
            <a:r>
              <a:rPr lang="en-US" altLang="ja-JP" sz="1200" dirty="0">
                <a:solidFill>
                  <a:srgbClr val="0D0D0D"/>
                </a:solidFill>
                <a:latin typeface="+mj-ea"/>
                <a:hlinkClick r:id="rId8"/>
              </a:rPr>
              <a:t>LINE NEWS DIGEST Spot</a:t>
            </a:r>
            <a:r>
              <a:rPr lang="ja-JP" altLang="en-US" sz="1200" dirty="0">
                <a:solidFill>
                  <a:srgbClr val="0D0D0D"/>
                </a:solidFill>
                <a:latin typeface="+mj-ea"/>
              </a:rPr>
              <a:t>も同時期に実施</a:t>
            </a:r>
            <a:endParaRPr lang="en-US" altLang="ja-JP" sz="1200" dirty="0">
              <a:solidFill>
                <a:srgbClr val="0D0D0D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ja-JP" sz="1200" dirty="0">
              <a:solidFill>
                <a:srgbClr val="0D0D0D"/>
              </a:solidFill>
              <a:latin typeface="+mn-ea"/>
              <a:ea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856AB80-8448-A3A1-BFCD-F9C28D010D95}"/>
              </a:ext>
            </a:extLst>
          </p:cNvPr>
          <p:cNvSpPr txBox="1"/>
          <p:nvPr/>
        </p:nvSpPr>
        <p:spPr>
          <a:xfrm>
            <a:off x="1178628" y="1191556"/>
            <a:ext cx="10037235" cy="6709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dirty="0">
                <a:solidFill>
                  <a:srgbClr val="0D0D0D"/>
                </a:solidFill>
                <a:latin typeface="+mn-ea"/>
              </a:rPr>
              <a:t>新ヘアケアブランド「</a:t>
            </a:r>
            <a:r>
              <a:rPr lang="en-US" altLang="ja-JP" sz="1600" dirty="0">
                <a:solidFill>
                  <a:srgbClr val="0D0D0D"/>
                </a:solidFill>
                <a:latin typeface="+mn-ea"/>
              </a:rPr>
              <a:t>THE ANSWER</a:t>
            </a:r>
            <a:r>
              <a:rPr lang="ja-JP" altLang="en-US" sz="1600" dirty="0">
                <a:solidFill>
                  <a:srgbClr val="0D0D0D"/>
                </a:solidFill>
                <a:latin typeface="+mn-ea"/>
              </a:rPr>
              <a:t>」の</a:t>
            </a:r>
            <a:r>
              <a:rPr lang="ja-JP" altLang="en-US" sz="1600" b="1" dirty="0">
                <a:solidFill>
                  <a:srgbClr val="0D0D0D"/>
                </a:solidFill>
                <a:latin typeface="+mn-ea"/>
              </a:rPr>
              <a:t>価値浸透と話題化を図る</a:t>
            </a:r>
            <a:r>
              <a:rPr lang="ja-JP" altLang="en-US" sz="1600" dirty="0">
                <a:solidFill>
                  <a:srgbClr val="0D0D0D"/>
                </a:solidFill>
                <a:latin typeface="+mn-ea"/>
              </a:rPr>
              <a:t>ため、</a:t>
            </a:r>
            <a:r>
              <a:rPr lang="en-US" altLang="ja-JP" sz="1600" dirty="0">
                <a:solidFill>
                  <a:srgbClr val="0D0D0D"/>
                </a:solidFill>
                <a:latin typeface="+mn-ea"/>
              </a:rPr>
              <a:t>Yahoo!</a:t>
            </a:r>
            <a:r>
              <a:rPr lang="ja-JP" altLang="en-US" sz="1600" dirty="0">
                <a:solidFill>
                  <a:srgbClr val="0D0D0D"/>
                </a:solidFill>
                <a:latin typeface="+mn-ea"/>
              </a:rPr>
              <a:t>ニュースタイアップを実施</a:t>
            </a:r>
          </a:p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rgbClr val="0D0D0D"/>
                </a:solidFill>
                <a:latin typeface="+mn-ea"/>
              </a:rPr>
              <a:t>店頭購買への効果も狙い</a:t>
            </a:r>
            <a:r>
              <a:rPr lang="ja-JP" altLang="en-US" sz="1600" dirty="0">
                <a:solidFill>
                  <a:srgbClr val="0D0D0D"/>
                </a:solidFill>
                <a:latin typeface="+mn-ea"/>
              </a:rPr>
              <a:t>土曜日にトピックス</a:t>
            </a:r>
            <a:r>
              <a:rPr lang="en-US" altLang="ja-JP" sz="1600" dirty="0">
                <a:solidFill>
                  <a:srgbClr val="0D0D0D"/>
                </a:solidFill>
                <a:latin typeface="+mn-ea"/>
              </a:rPr>
              <a:t>PR</a:t>
            </a:r>
            <a:r>
              <a:rPr lang="ja-JP" altLang="en-US" sz="1600" dirty="0">
                <a:solidFill>
                  <a:srgbClr val="0D0D0D"/>
                </a:solidFill>
                <a:latin typeface="+mn-ea"/>
              </a:rPr>
              <a:t>を掲載し、</a:t>
            </a:r>
            <a:r>
              <a:rPr lang="ja-JP" altLang="en-US" sz="1600" b="1" dirty="0">
                <a:solidFill>
                  <a:srgbClr val="0D0D0D"/>
                </a:solidFill>
                <a:latin typeface="+mn-ea"/>
              </a:rPr>
              <a:t>瞬発的なリーチ獲得</a:t>
            </a:r>
            <a:r>
              <a:rPr lang="ja-JP" altLang="en-US" sz="1600" dirty="0">
                <a:solidFill>
                  <a:srgbClr val="0D0D0D"/>
                </a:solidFill>
                <a:latin typeface="+mn-ea"/>
              </a:rPr>
              <a:t>を図る</a:t>
            </a:r>
            <a:endParaRPr lang="en-US" altLang="ja-JP" sz="1600" b="1" dirty="0">
              <a:solidFill>
                <a:srgbClr val="0D0D0D"/>
              </a:solidFill>
              <a:latin typeface="+mn-ea"/>
              <a:ea typeface="+mn-ea"/>
            </a:endParaRPr>
          </a:p>
        </p:txBody>
      </p:sp>
      <p:cxnSp>
        <p:nvCxnSpPr>
          <p:cNvPr id="23" name="Google Shape;713;p35">
            <a:extLst>
              <a:ext uri="{FF2B5EF4-FFF2-40B4-BE49-F238E27FC236}">
                <a16:creationId xmlns:a16="http://schemas.microsoft.com/office/drawing/2014/main" id="{EB8D9F21-BE80-9377-DEE1-EB4B1F4F646B}"/>
              </a:ext>
            </a:extLst>
          </p:cNvPr>
          <p:cNvCxnSpPr/>
          <p:nvPr/>
        </p:nvCxnSpPr>
        <p:spPr>
          <a:xfrm>
            <a:off x="6256760" y="3870402"/>
            <a:ext cx="491272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643EF6BD-416A-6308-705E-05CE8FAFE0F8}"/>
              </a:ext>
            </a:extLst>
          </p:cNvPr>
          <p:cNvGrpSpPr/>
          <p:nvPr/>
        </p:nvGrpSpPr>
        <p:grpSpPr>
          <a:xfrm>
            <a:off x="796976" y="2072615"/>
            <a:ext cx="10598049" cy="564263"/>
            <a:chOff x="863584" y="2072615"/>
            <a:chExt cx="10598049" cy="564263"/>
          </a:xfrm>
        </p:grpSpPr>
        <p:sp>
          <p:nvSpPr>
            <p:cNvPr id="8" name="Google Shape;705;p35">
              <a:extLst>
                <a:ext uri="{FF2B5EF4-FFF2-40B4-BE49-F238E27FC236}">
                  <a16:creationId xmlns:a16="http://schemas.microsoft.com/office/drawing/2014/main" id="{7ADB3175-5D0A-6B05-3945-209C33F3D392}"/>
                </a:ext>
              </a:extLst>
            </p:cNvPr>
            <p:cNvSpPr/>
            <p:nvPr/>
          </p:nvSpPr>
          <p:spPr>
            <a:xfrm>
              <a:off x="863584" y="2072615"/>
              <a:ext cx="4912720" cy="564263"/>
            </a:xfrm>
            <a:prstGeom prst="roundRect">
              <a:avLst>
                <a:gd name="adj" fmla="val 50000"/>
              </a:avLst>
            </a:prstGeom>
            <a:solidFill>
              <a:srgbClr val="FF0033"/>
            </a:solidFill>
            <a:ln>
              <a:noFill/>
            </a:ln>
          </p:spPr>
          <p:txBody>
            <a:bodyPr spcFirstLastPara="1" wrap="square" lIns="792000" tIns="144000" rIns="91425" bIns="91425" anchor="ctr" anchorCtr="0">
              <a:noAutofit/>
            </a:bodyPr>
            <a:lstStyle/>
            <a:p>
              <a:pPr lvl="0"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400" b="1" kern="0" dirty="0">
                  <a:solidFill>
                    <a:srgbClr val="FFFFFF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トピックス</a:t>
              </a:r>
              <a:r>
                <a:rPr kumimoji="0" lang="en-US" altLang="ja-JP" sz="1400" b="1" kern="0" dirty="0">
                  <a:solidFill>
                    <a:srgbClr val="FFFFFF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PR </a:t>
              </a:r>
              <a:r>
                <a:rPr kumimoji="0" lang="ja-JP" altLang="en-US" sz="1400" b="1" kern="0" dirty="0">
                  <a:solidFill>
                    <a:srgbClr val="FFFFFF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＆</a:t>
              </a:r>
              <a:r>
                <a:rPr kumimoji="0" lang="en-US" altLang="ja-JP" sz="1400" b="1" kern="0" dirty="0">
                  <a:solidFill>
                    <a:srgbClr val="FFFFFF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 Yahoo!</a:t>
              </a:r>
              <a:r>
                <a:rPr kumimoji="0" lang="ja-JP" altLang="en-US" sz="1400" b="1" kern="0" dirty="0">
                  <a:solidFill>
                    <a:srgbClr val="FFFFFF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ニュースタイアップ</a:t>
              </a:r>
            </a:p>
          </p:txBody>
        </p:sp>
        <p:sp>
          <p:nvSpPr>
            <p:cNvPr id="9" name="角丸四角形 3">
              <a:extLst>
                <a:ext uri="{FF2B5EF4-FFF2-40B4-BE49-F238E27FC236}">
                  <a16:creationId xmlns:a16="http://schemas.microsoft.com/office/drawing/2014/main" id="{434B7B3E-EC0E-5D07-DA78-7F7B10A72281}"/>
                </a:ext>
              </a:extLst>
            </p:cNvPr>
            <p:cNvSpPr/>
            <p:nvPr/>
          </p:nvSpPr>
          <p:spPr>
            <a:xfrm>
              <a:off x="6121698" y="2072615"/>
              <a:ext cx="5339935" cy="5525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記事概要</a:t>
              </a:r>
              <a:endParaRPr lang="en-US" altLang="ko-KR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93F0224A-C5A4-0F1E-5264-0B50E98C5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75542" y="2115763"/>
              <a:ext cx="425119" cy="495973"/>
            </a:xfrm>
            <a:prstGeom prst="rect">
              <a:avLst/>
            </a:prstGeom>
          </p:spPr>
        </p:pic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71FFCEF2-86D5-D84D-9614-853A6E0FE7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92638" y="2138025"/>
              <a:ext cx="451450" cy="451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5297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68F83-E223-F85D-8762-5F69161BA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2C412B93-95FB-9E73-B36B-12B80A43AB2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4" imgW="473" imgH="473" progId="TCLayout.ActiveDocument.1">
                  <p:embed/>
                </p:oleObj>
              </mc:Choice>
              <mc:Fallback>
                <p:oleObj name="think-cellスライド" r:id="rId4" imgW="473" imgH="473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ACDBFAD-CFFB-58D8-E8D2-6A60C77708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2">
            <a:extLst>
              <a:ext uri="{FF2B5EF4-FFF2-40B4-BE49-F238E27FC236}">
                <a16:creationId xmlns:a16="http://schemas.microsoft.com/office/drawing/2014/main" id="{F53CE684-7A79-4B83-DD33-295222C176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</p:spPr>
        <p:txBody>
          <a:bodyPr vert="horz"/>
          <a:lstStyle/>
          <a:p>
            <a:r>
              <a:rPr lang="ja-JP" altLang="en-US" dirty="0">
                <a:solidFill>
                  <a:srgbClr val="000048"/>
                </a:solidFill>
              </a:rPr>
              <a:t>実施効果</a:t>
            </a:r>
          </a:p>
        </p:txBody>
      </p:sp>
      <p:sp>
        <p:nvSpPr>
          <p:cNvPr id="4" name="字幕 10">
            <a:extLst>
              <a:ext uri="{FF2B5EF4-FFF2-40B4-BE49-F238E27FC236}">
                <a16:creationId xmlns:a16="http://schemas.microsoft.com/office/drawing/2014/main" id="{7476F622-05AD-515D-6C93-49A88B1A9B58}"/>
              </a:ext>
            </a:extLst>
          </p:cNvPr>
          <p:cNvSpPr txBox="1">
            <a:spLocks/>
          </p:cNvSpPr>
          <p:nvPr/>
        </p:nvSpPr>
        <p:spPr>
          <a:xfrm>
            <a:off x="889051" y="1146759"/>
            <a:ext cx="10554386" cy="60506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600" b="1" i="0" u="none" strike="noStrike" cap="none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kumimoji="0" lang="en-US" altLang="ja-JP" b="0" kern="0" dirty="0">
                <a:solidFill>
                  <a:srgbClr val="0D0D0D"/>
                </a:solidFill>
              </a:rPr>
              <a:t>Yahoo!</a:t>
            </a:r>
            <a:r>
              <a:rPr kumimoji="0" lang="ja-JP" altLang="en-US" b="0" kern="0" dirty="0">
                <a:solidFill>
                  <a:srgbClr val="0D0D0D"/>
                </a:solidFill>
              </a:rPr>
              <a:t>ニュースのタイアップ記事への接触により、態度変容指標で軒並み</a:t>
            </a:r>
            <a:r>
              <a:rPr kumimoji="0" lang="en-US" altLang="ja-JP" kern="0" dirty="0">
                <a:solidFill>
                  <a:srgbClr val="0D0D0D"/>
                </a:solidFill>
              </a:rPr>
              <a:t>20pt</a:t>
            </a:r>
            <a:r>
              <a:rPr kumimoji="0" lang="ja-JP" altLang="en-US" kern="0" dirty="0">
                <a:solidFill>
                  <a:srgbClr val="0D0D0D"/>
                </a:solidFill>
              </a:rPr>
              <a:t>以上のリフト</a:t>
            </a:r>
            <a:r>
              <a:rPr kumimoji="0" lang="ja-JP" altLang="en-US" b="0" kern="0" dirty="0">
                <a:solidFill>
                  <a:srgbClr val="0D0D0D"/>
                </a:solidFill>
              </a:rPr>
              <a:t>を達成</a:t>
            </a:r>
            <a:endParaRPr kumimoji="0" lang="en-US" altLang="ja-JP" b="0" kern="0" dirty="0">
              <a:solidFill>
                <a:srgbClr val="0D0D0D"/>
              </a:solidFill>
            </a:endParaRPr>
          </a:p>
          <a:p>
            <a:pPr lvl="0"/>
            <a:endParaRPr kumimoji="0" lang="ja-JP" altLang="en-US" b="0" kern="0" dirty="0">
              <a:solidFill>
                <a:srgbClr val="0D0D0D"/>
              </a:solidFill>
            </a:endParaRPr>
          </a:p>
          <a:p>
            <a:pPr lvl="0"/>
            <a:r>
              <a:rPr kumimoji="0" lang="ja-JP" altLang="en-US" b="0" kern="0" dirty="0">
                <a:solidFill>
                  <a:srgbClr val="0D0D0D"/>
                </a:solidFill>
              </a:rPr>
              <a:t>信頼と共感を両立した情報発信が</a:t>
            </a:r>
            <a:r>
              <a:rPr kumimoji="0" lang="ja-JP" altLang="en-US" kern="0" dirty="0">
                <a:solidFill>
                  <a:srgbClr val="0D0D0D"/>
                </a:solidFill>
              </a:rPr>
              <a:t>ブランド価値向上に寄与し、</a:t>
            </a:r>
            <a:r>
              <a:rPr kumimoji="0" lang="ja-JP" altLang="en-US" b="0" kern="0" dirty="0">
                <a:solidFill>
                  <a:srgbClr val="0D0D0D"/>
                </a:solidFill>
              </a:rPr>
              <a:t>掲載翌日には</a:t>
            </a:r>
            <a:r>
              <a:rPr kumimoji="0" lang="ja-JP" altLang="en-US" kern="0" dirty="0">
                <a:solidFill>
                  <a:srgbClr val="0D0D0D"/>
                </a:solidFill>
              </a:rPr>
              <a:t>購買シェアが過去最高</a:t>
            </a:r>
            <a:r>
              <a:rPr kumimoji="0" lang="ja-JP" altLang="en-US" b="0" kern="0" dirty="0">
                <a:solidFill>
                  <a:srgbClr val="0D0D0D"/>
                </a:solidFill>
              </a:rPr>
              <a:t>を記録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Arial"/>
              <a:sym typeface="Arial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3ABFB5A-3104-66CB-DB1E-08E1580D1E5F}"/>
              </a:ext>
            </a:extLst>
          </p:cNvPr>
          <p:cNvSpPr/>
          <p:nvPr/>
        </p:nvSpPr>
        <p:spPr>
          <a:xfrm>
            <a:off x="587376" y="2471260"/>
            <a:ext cx="3422468" cy="3266491"/>
          </a:xfrm>
          <a:prstGeom prst="rect">
            <a:avLst/>
          </a:prstGeom>
          <a:solidFill>
            <a:srgbClr val="F2F2F5"/>
          </a:solidFill>
          <a:ln w="22225">
            <a:noFill/>
          </a:ln>
          <a:effectLst>
            <a:outerShdw dist="254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35F95CB-5093-67C8-F942-972376B49157}"/>
              </a:ext>
            </a:extLst>
          </p:cNvPr>
          <p:cNvSpPr/>
          <p:nvPr/>
        </p:nvSpPr>
        <p:spPr>
          <a:xfrm>
            <a:off x="605952" y="2523329"/>
            <a:ext cx="3422468" cy="8481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>
              <a:lnSpc>
                <a:spcPct val="120000"/>
              </a:lnSpc>
            </a:pPr>
            <a:r>
              <a:rPr lang="en-US" altLang="ja-JP" b="1" dirty="0">
                <a:solidFill>
                  <a:srgbClr val="0D0D0D"/>
                </a:solidFill>
                <a:latin typeface="+mj-ea"/>
              </a:rPr>
              <a:t>7</a:t>
            </a:r>
            <a:r>
              <a:rPr lang="ja-JP" altLang="en-US" b="1" dirty="0">
                <a:solidFill>
                  <a:srgbClr val="0D0D0D"/>
                </a:solidFill>
                <a:latin typeface="+mj-ea"/>
              </a:rPr>
              <a:t>つの指標すべてで</a:t>
            </a:r>
            <a:endParaRPr lang="en-US" altLang="ja-JP" b="1" dirty="0">
              <a:solidFill>
                <a:srgbClr val="0D0D0D"/>
              </a:solidFill>
              <a:latin typeface="+mj-ea"/>
            </a:endParaRPr>
          </a:p>
          <a:p>
            <a:pPr algn="ctr">
              <a:lnSpc>
                <a:spcPct val="120000"/>
              </a:lnSpc>
            </a:pPr>
            <a:r>
              <a:rPr lang="en-US" altLang="ja-JP" b="1" dirty="0">
                <a:solidFill>
                  <a:srgbClr val="002AFF"/>
                </a:solidFill>
                <a:latin typeface="+mn-ea"/>
              </a:rPr>
              <a:t>20pt</a:t>
            </a:r>
            <a:r>
              <a:rPr lang="ja-JP" altLang="en-US" b="1" dirty="0">
                <a:solidFill>
                  <a:srgbClr val="002AFF"/>
                </a:solidFill>
                <a:latin typeface="+mn-ea"/>
              </a:rPr>
              <a:t>以上リフト</a:t>
            </a:r>
            <a:endParaRPr kumimoji="1" lang="ja-JP" altLang="en-US" b="1" dirty="0">
              <a:solidFill>
                <a:schemeClr val="accent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92CE0A28-8C2D-7F50-3054-3D1831183D1C}"/>
              </a:ext>
            </a:extLst>
          </p:cNvPr>
          <p:cNvGrpSpPr/>
          <p:nvPr/>
        </p:nvGrpSpPr>
        <p:grpSpPr>
          <a:xfrm>
            <a:off x="2047915" y="2025365"/>
            <a:ext cx="606176" cy="645329"/>
            <a:chOff x="1995521" y="1963034"/>
            <a:chExt cx="606176" cy="645329"/>
          </a:xfrm>
        </p:grpSpPr>
        <p:sp>
          <p:nvSpPr>
            <p:cNvPr id="16" name="円/楕円 42">
              <a:extLst>
                <a:ext uri="{FF2B5EF4-FFF2-40B4-BE49-F238E27FC236}">
                  <a16:creationId xmlns:a16="http://schemas.microsoft.com/office/drawing/2014/main" id="{18BF7DF2-D235-1CA0-F64E-8F057031CD37}"/>
                </a:ext>
              </a:extLst>
            </p:cNvPr>
            <p:cNvSpPr/>
            <p:nvPr/>
          </p:nvSpPr>
          <p:spPr>
            <a:xfrm>
              <a:off x="1995521" y="1963034"/>
              <a:ext cx="606176" cy="606176"/>
            </a:xfrm>
            <a:prstGeom prst="ellipse">
              <a:avLst/>
            </a:prstGeom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kumimoji="1" lang="en-US" altLang="ja-JP" b="1">
                  <a:latin typeface="Segoe UI" panose="020B0502040204020203" pitchFamily="34" charset="0"/>
                  <a:cs typeface="Segoe UI" panose="020B0502040204020203" pitchFamily="34" charset="0"/>
                </a:rPr>
                <a:t>01</a:t>
              </a:r>
              <a:endParaRPr kumimoji="1" lang="ja-JP" altLang="en-US" b="1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" name="三角形 43">
              <a:extLst>
                <a:ext uri="{FF2B5EF4-FFF2-40B4-BE49-F238E27FC236}">
                  <a16:creationId xmlns:a16="http://schemas.microsoft.com/office/drawing/2014/main" id="{C756E09F-DD0D-6D0B-BAC0-EC70877E7D44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262610" y="2546293"/>
              <a:ext cx="72000" cy="62070"/>
            </a:xfrm>
            <a:prstGeom prst="triangl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BF92888-4CF3-B099-8698-A73CEDB5E1B7}"/>
              </a:ext>
            </a:extLst>
          </p:cNvPr>
          <p:cNvSpPr txBox="1"/>
          <p:nvPr/>
        </p:nvSpPr>
        <p:spPr>
          <a:xfrm>
            <a:off x="1562288" y="5432742"/>
            <a:ext cx="21595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>
                <a:solidFill>
                  <a:srgbClr val="7F7F7F"/>
                </a:solidFill>
              </a:rPr>
              <a:t>■</a:t>
            </a:r>
            <a:r>
              <a:rPr kumimoji="1" lang="ja-JP" altLang="en-US" sz="1100" dirty="0">
                <a:solidFill>
                  <a:srgbClr val="0D0D0D"/>
                </a:solidFill>
              </a:rPr>
              <a:t>非接触　</a:t>
            </a:r>
            <a:r>
              <a:rPr kumimoji="1" lang="ja-JP" altLang="en-US" sz="1100" dirty="0">
                <a:solidFill>
                  <a:srgbClr val="002AFF"/>
                </a:solidFill>
              </a:rPr>
              <a:t>■</a:t>
            </a:r>
            <a:r>
              <a:rPr kumimoji="1" lang="ja-JP" altLang="en-US" sz="1100" dirty="0">
                <a:solidFill>
                  <a:srgbClr val="0D0D0D"/>
                </a:solidFill>
              </a:rPr>
              <a:t>読了認知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4F2B7BD-E53C-A1F1-22E1-E8CDD6356AE1}"/>
              </a:ext>
            </a:extLst>
          </p:cNvPr>
          <p:cNvSpPr txBox="1"/>
          <p:nvPr/>
        </p:nvSpPr>
        <p:spPr>
          <a:xfrm>
            <a:off x="659273" y="5781489"/>
            <a:ext cx="3369147" cy="69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トピックス</a:t>
            </a:r>
            <a:r>
              <a:rPr lang="en-US" altLang="ja-JP" sz="1100" dirty="0">
                <a:solidFill>
                  <a:srgbClr val="0D0D0D"/>
                </a:solidFill>
                <a:latin typeface="+mn-ea"/>
              </a:rPr>
              <a:t>PR</a:t>
            </a: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からタイアップへの誘導実施の</a:t>
            </a:r>
            <a:r>
              <a:rPr lang="en-US" altLang="ja-JP" sz="1100" dirty="0">
                <a:solidFill>
                  <a:srgbClr val="0D0D0D"/>
                </a:solidFill>
                <a:latin typeface="+mn-ea"/>
              </a:rPr>
              <a:t>2</a:t>
            </a: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日後に、タイアップ接触者と非接触者にアンケートを実施</a:t>
            </a:r>
            <a:endParaRPr lang="ja-JP" altLang="en-US" sz="1100" dirty="0">
              <a:solidFill>
                <a:srgbClr val="0D0D0D"/>
              </a:solidFill>
              <a:latin typeface="+mn-ea"/>
              <a:ea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EE275E1-A717-DCCD-7635-D127DC8A76FD}"/>
              </a:ext>
            </a:extLst>
          </p:cNvPr>
          <p:cNvSpPr txBox="1"/>
          <p:nvPr/>
        </p:nvSpPr>
        <p:spPr>
          <a:xfrm>
            <a:off x="1208994" y="3325376"/>
            <a:ext cx="2399055" cy="59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ja-JP" sz="1400" dirty="0">
                <a:solidFill>
                  <a:srgbClr val="0D0D0D"/>
                </a:solidFill>
                <a:latin typeface="+mn-ea"/>
              </a:rPr>
              <a:t>Yahoo!</a:t>
            </a:r>
            <a:r>
              <a:rPr lang="ja-JP" altLang="en-US" sz="1400" dirty="0">
                <a:solidFill>
                  <a:srgbClr val="0D0D0D"/>
                </a:solidFill>
                <a:latin typeface="+mn-ea"/>
              </a:rPr>
              <a:t>ニュースタイアップ</a:t>
            </a:r>
            <a:endParaRPr lang="en-US" altLang="ja-JP" sz="1400" dirty="0">
              <a:solidFill>
                <a:srgbClr val="0D0D0D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ja-JP" altLang="en-US" sz="1400" dirty="0">
                <a:solidFill>
                  <a:srgbClr val="0D0D0D"/>
                </a:solidFill>
                <a:latin typeface="+mn-ea"/>
              </a:rPr>
              <a:t>読了認知</a:t>
            </a:r>
            <a:r>
              <a:rPr lang="en-US" altLang="ja-JP" sz="1400" dirty="0">
                <a:solidFill>
                  <a:srgbClr val="0D0D0D"/>
                </a:solidFill>
                <a:latin typeface="+mn-ea"/>
              </a:rPr>
              <a:t>vs</a:t>
            </a:r>
            <a:r>
              <a:rPr lang="ja-JP" altLang="en-US" sz="1400" dirty="0">
                <a:solidFill>
                  <a:srgbClr val="0D0D0D"/>
                </a:solidFill>
                <a:latin typeface="+mn-ea"/>
              </a:rPr>
              <a:t>非接触</a:t>
            </a: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98AE0A3A-2958-6C8D-AB18-4BE3D90354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172" y="3913422"/>
            <a:ext cx="3140758" cy="1492638"/>
          </a:xfrm>
          <a:prstGeom prst="rect">
            <a:avLst/>
          </a:prstGeom>
        </p:spPr>
      </p:pic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6366F9D5-4F57-656D-0AEA-B88594415D18}"/>
              </a:ext>
            </a:extLst>
          </p:cNvPr>
          <p:cNvSpPr/>
          <p:nvPr/>
        </p:nvSpPr>
        <p:spPr>
          <a:xfrm>
            <a:off x="7961237" y="2471260"/>
            <a:ext cx="3422468" cy="3266491"/>
          </a:xfrm>
          <a:prstGeom prst="rect">
            <a:avLst/>
          </a:prstGeom>
          <a:solidFill>
            <a:srgbClr val="F2F2F5"/>
          </a:solidFill>
          <a:ln w="22225">
            <a:noFill/>
          </a:ln>
          <a:effectLst>
            <a:outerShdw dist="254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F8E10E79-B61D-782C-3F93-3769B0D4E67D}"/>
              </a:ext>
            </a:extLst>
          </p:cNvPr>
          <p:cNvSpPr/>
          <p:nvPr/>
        </p:nvSpPr>
        <p:spPr>
          <a:xfrm>
            <a:off x="7961237" y="2477029"/>
            <a:ext cx="3422468" cy="8481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>
              <a:lnSpc>
                <a:spcPct val="120000"/>
              </a:lnSpc>
            </a:pPr>
            <a:r>
              <a:rPr lang="ja-JP" altLang="en-US" b="1" dirty="0">
                <a:solidFill>
                  <a:srgbClr val="0D0D0D"/>
                </a:solidFill>
                <a:latin typeface="+mj-ea"/>
              </a:rPr>
              <a:t>掲載翌日の購買シェア</a:t>
            </a:r>
            <a:r>
              <a:rPr lang="ja-JP" altLang="en-US" b="1" dirty="0">
                <a:solidFill>
                  <a:srgbClr val="002AFF"/>
                </a:solidFill>
              </a:rPr>
              <a:t>過去最高</a:t>
            </a:r>
            <a:endParaRPr kumimoji="1" lang="ja-JP" altLang="en-US" b="1" dirty="0">
              <a:solidFill>
                <a:schemeClr val="accent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92949759-BA22-130B-A8B1-A3A115C2119C}"/>
              </a:ext>
            </a:extLst>
          </p:cNvPr>
          <p:cNvGrpSpPr/>
          <p:nvPr/>
        </p:nvGrpSpPr>
        <p:grpSpPr>
          <a:xfrm>
            <a:off x="9372027" y="2025365"/>
            <a:ext cx="606176" cy="645329"/>
            <a:chOff x="1995521" y="1963034"/>
            <a:chExt cx="606176" cy="645329"/>
          </a:xfrm>
        </p:grpSpPr>
        <p:sp>
          <p:nvSpPr>
            <p:cNvPr id="54" name="円/楕円 42">
              <a:extLst>
                <a:ext uri="{FF2B5EF4-FFF2-40B4-BE49-F238E27FC236}">
                  <a16:creationId xmlns:a16="http://schemas.microsoft.com/office/drawing/2014/main" id="{6B3742D6-AE65-89E6-B7F0-EF43E705C997}"/>
                </a:ext>
              </a:extLst>
            </p:cNvPr>
            <p:cNvSpPr/>
            <p:nvPr/>
          </p:nvSpPr>
          <p:spPr>
            <a:xfrm>
              <a:off x="1995521" y="1963034"/>
              <a:ext cx="606176" cy="606176"/>
            </a:xfrm>
            <a:prstGeom prst="ellipse">
              <a:avLst/>
            </a:prstGeom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kumimoji="1" lang="en-US" altLang="ja-JP" b="1" dirty="0">
                  <a:latin typeface="Segoe UI" panose="020B0502040204020203" pitchFamily="34" charset="0"/>
                  <a:cs typeface="Segoe UI" panose="020B0502040204020203" pitchFamily="34" charset="0"/>
                </a:rPr>
                <a:t>0</a:t>
              </a:r>
              <a:r>
                <a:rPr lang="en-US" altLang="ja-JP" b="1" dirty="0"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endParaRPr kumimoji="1" lang="ja-JP" altLang="en-US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7" name="三角形 43">
              <a:extLst>
                <a:ext uri="{FF2B5EF4-FFF2-40B4-BE49-F238E27FC236}">
                  <a16:creationId xmlns:a16="http://schemas.microsoft.com/office/drawing/2014/main" id="{66E6D185-AEB0-4BBF-EFF3-83CCFBA850FD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262610" y="2546293"/>
              <a:ext cx="72000" cy="62070"/>
            </a:xfrm>
            <a:prstGeom prst="triangl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62" name="Picture 2">
            <a:extLst>
              <a:ext uri="{FF2B5EF4-FFF2-40B4-BE49-F238E27FC236}">
                <a16:creationId xmlns:a16="http://schemas.microsoft.com/office/drawing/2014/main" id="{B942C551-A99F-BCDA-E000-4F7185AB9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140" y="3551225"/>
            <a:ext cx="2933951" cy="17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8804F326-689B-D1B3-5605-37558B637AA7}"/>
              </a:ext>
            </a:extLst>
          </p:cNvPr>
          <p:cNvSpPr/>
          <p:nvPr/>
        </p:nvSpPr>
        <p:spPr>
          <a:xfrm>
            <a:off x="4287226" y="2476593"/>
            <a:ext cx="3422468" cy="3266491"/>
          </a:xfrm>
          <a:prstGeom prst="rect">
            <a:avLst/>
          </a:prstGeom>
          <a:solidFill>
            <a:srgbClr val="F2F2F5"/>
          </a:solidFill>
          <a:ln w="22225">
            <a:noFill/>
          </a:ln>
          <a:effectLst>
            <a:outerShdw dist="254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EDBA4A04-F2BC-88A4-1031-63615BB1913A}"/>
              </a:ext>
            </a:extLst>
          </p:cNvPr>
          <p:cNvSpPr/>
          <p:nvPr/>
        </p:nvSpPr>
        <p:spPr>
          <a:xfrm>
            <a:off x="4308008" y="2493937"/>
            <a:ext cx="3422468" cy="8481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>
              <a:lnSpc>
                <a:spcPct val="120000"/>
              </a:lnSpc>
            </a:pPr>
            <a:r>
              <a:rPr lang="ja-JP" altLang="en-US" b="1" dirty="0">
                <a:solidFill>
                  <a:srgbClr val="0D0D0D"/>
                </a:solidFill>
                <a:latin typeface="+mj-ea"/>
              </a:rPr>
              <a:t>商品への</a:t>
            </a:r>
            <a:r>
              <a:rPr lang="ja-JP" altLang="en-US" b="1" dirty="0">
                <a:solidFill>
                  <a:srgbClr val="002AFF"/>
                </a:solidFill>
                <a:latin typeface="+mj-ea"/>
              </a:rPr>
              <a:t>信頼・共感の醸成</a:t>
            </a:r>
            <a:endParaRPr kumimoji="1" lang="ja-JP" altLang="en-US" b="1" dirty="0">
              <a:solidFill>
                <a:srgbClr val="002AFF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DA8372DD-234C-22CC-EF47-7C2F549482FA}"/>
              </a:ext>
            </a:extLst>
          </p:cNvPr>
          <p:cNvGrpSpPr/>
          <p:nvPr/>
        </p:nvGrpSpPr>
        <p:grpSpPr>
          <a:xfrm>
            <a:off x="5698016" y="2025365"/>
            <a:ext cx="606176" cy="645329"/>
            <a:chOff x="1995521" y="1963034"/>
            <a:chExt cx="606176" cy="645329"/>
          </a:xfrm>
        </p:grpSpPr>
        <p:sp>
          <p:nvSpPr>
            <p:cNvPr id="69" name="円/楕円 42">
              <a:extLst>
                <a:ext uri="{FF2B5EF4-FFF2-40B4-BE49-F238E27FC236}">
                  <a16:creationId xmlns:a16="http://schemas.microsoft.com/office/drawing/2014/main" id="{472C14A9-21EE-CB3D-5061-0D6489A8380A}"/>
                </a:ext>
              </a:extLst>
            </p:cNvPr>
            <p:cNvSpPr/>
            <p:nvPr/>
          </p:nvSpPr>
          <p:spPr>
            <a:xfrm>
              <a:off x="1995521" y="1963034"/>
              <a:ext cx="606176" cy="606176"/>
            </a:xfrm>
            <a:prstGeom prst="ellipse">
              <a:avLst/>
            </a:prstGeom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kumimoji="1" lang="en-US" altLang="ja-JP" b="1" dirty="0">
                  <a:latin typeface="Segoe UI" panose="020B0502040204020203" pitchFamily="34" charset="0"/>
                  <a:cs typeface="Segoe UI" panose="020B0502040204020203" pitchFamily="34" charset="0"/>
                </a:rPr>
                <a:t>02</a:t>
              </a:r>
              <a:endParaRPr kumimoji="1" lang="ja-JP" altLang="en-US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0" name="三角形 43">
              <a:extLst>
                <a:ext uri="{FF2B5EF4-FFF2-40B4-BE49-F238E27FC236}">
                  <a16:creationId xmlns:a16="http://schemas.microsoft.com/office/drawing/2014/main" id="{A06FF924-C463-1707-A578-EA57B8C9F40D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2262610" y="2546293"/>
              <a:ext cx="72000" cy="62070"/>
            </a:xfrm>
            <a:prstGeom prst="triangl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B7ADD8F0-1E88-D9E0-C574-A7C105C31509}"/>
              </a:ext>
            </a:extLst>
          </p:cNvPr>
          <p:cNvSpPr txBox="1"/>
          <p:nvPr/>
        </p:nvSpPr>
        <p:spPr>
          <a:xfrm>
            <a:off x="4305802" y="320242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solidFill>
                  <a:srgbClr val="0D0D0D"/>
                </a:solidFill>
                <a:latin typeface="+mn-ea"/>
              </a:rPr>
              <a:t>花王様コメント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DE5D3C5B-4ED3-0FA8-7C20-802B75529E95}"/>
              </a:ext>
            </a:extLst>
          </p:cNvPr>
          <p:cNvSpPr txBox="1"/>
          <p:nvPr/>
        </p:nvSpPr>
        <p:spPr>
          <a:xfrm>
            <a:off x="4293814" y="3641023"/>
            <a:ext cx="3342582" cy="2096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rgbClr val="0D0D0D"/>
                </a:solidFill>
                <a:latin typeface="+mn-ea"/>
              </a:rPr>
              <a:t>生活者の共感と納得を両立</a:t>
            </a:r>
            <a:endParaRPr lang="en-US" altLang="ja-JP" sz="1600" b="1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rgbClr val="0D0D0D"/>
                </a:solidFill>
                <a:latin typeface="+mn-ea"/>
              </a:rPr>
              <a:t>できたことが大きな成果</a:t>
            </a:r>
            <a:endParaRPr lang="en-US" altLang="ja-JP" sz="1600" b="1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従来の広告はどうしても一方通行になりがちでし</a:t>
            </a:r>
            <a:endParaRPr lang="en-US" altLang="ja-JP" sz="1100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たが、</a:t>
            </a:r>
            <a:r>
              <a:rPr lang="en-US" altLang="ja-JP" sz="1100" dirty="0">
                <a:solidFill>
                  <a:srgbClr val="0D0D0D"/>
                </a:solidFill>
                <a:latin typeface="+mn-ea"/>
              </a:rPr>
              <a:t>Yahoo!</a:t>
            </a: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ニュースでのタイアップ記事では、</a:t>
            </a:r>
            <a:endParaRPr lang="en-US" altLang="ja-JP" sz="1100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冒頭に調査データを入れることで読者の共感を</a:t>
            </a:r>
            <a:endParaRPr lang="en-US" altLang="ja-JP" sz="1100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生み、さらに第三者視点の取材形式によって、</a:t>
            </a:r>
            <a:endParaRPr lang="en-US" altLang="ja-JP" sz="1100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メーカーの考えを納得感をもって届けることがで</a:t>
            </a:r>
            <a:endParaRPr lang="en-US" altLang="ja-JP" sz="1100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きました。従来とは異なる伝え方で、ブランドへ</a:t>
            </a:r>
            <a:endParaRPr lang="en-US" altLang="ja-JP" sz="1100" dirty="0">
              <a:solidFill>
                <a:srgbClr val="0D0D0D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ja-JP" altLang="en-US" sz="1100" dirty="0">
                <a:solidFill>
                  <a:srgbClr val="0D0D0D"/>
                </a:solidFill>
                <a:latin typeface="+mn-ea"/>
              </a:rPr>
              <a:t>の信頼形成につながったと実感しています。</a:t>
            </a:r>
            <a:endParaRPr kumimoji="1" lang="ja-JP" altLang="en-US" sz="1100" dirty="0">
              <a:solidFill>
                <a:srgbClr val="0D0D0D"/>
              </a:solidFill>
              <a:latin typeface="+mn-ea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2EC65402-DDBE-5B4E-A4F7-06CB6AEAE186}"/>
              </a:ext>
            </a:extLst>
          </p:cNvPr>
          <p:cNvGrpSpPr/>
          <p:nvPr/>
        </p:nvGrpSpPr>
        <p:grpSpPr>
          <a:xfrm>
            <a:off x="634763" y="1167153"/>
            <a:ext cx="251269" cy="251269"/>
            <a:chOff x="711200" y="1442638"/>
            <a:chExt cx="338554" cy="338554"/>
          </a:xfrm>
        </p:grpSpPr>
        <p:sp>
          <p:nvSpPr>
            <p:cNvPr id="9" name="円/楕円 1027">
              <a:extLst>
                <a:ext uri="{FF2B5EF4-FFF2-40B4-BE49-F238E27FC236}">
                  <a16:creationId xmlns:a16="http://schemas.microsoft.com/office/drawing/2014/main" id="{D10A14AA-4D25-9552-35AD-7AB4D4EDBFFC}"/>
                </a:ext>
              </a:extLst>
            </p:cNvPr>
            <p:cNvSpPr/>
            <p:nvPr/>
          </p:nvSpPr>
          <p:spPr>
            <a:xfrm>
              <a:off x="711200" y="1442638"/>
              <a:ext cx="338554" cy="338554"/>
            </a:xfrm>
            <a:prstGeom prst="ellipse">
              <a:avLst/>
            </a:prstGeom>
            <a:solidFill>
              <a:srgbClr val="000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1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+mn-cs"/>
                <a:sym typeface="Arial"/>
              </a:endParaRPr>
            </a:p>
          </p:txBody>
        </p: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41BF63F3-FC65-57E3-F5BC-B9A7ADA9AA75}"/>
                </a:ext>
              </a:extLst>
            </p:cNvPr>
            <p:cNvGrpSpPr/>
            <p:nvPr/>
          </p:nvGrpSpPr>
          <p:grpSpPr>
            <a:xfrm rot="18900000">
              <a:off x="817024" y="1534352"/>
              <a:ext cx="131682" cy="110134"/>
              <a:chOff x="4013200" y="2692400"/>
              <a:chExt cx="558800" cy="467360"/>
            </a:xfrm>
            <a:solidFill>
              <a:schemeClr val="bg1"/>
            </a:solidFill>
          </p:grpSpPr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A6846F60-EAE4-F369-D4A3-C93147D6ACBE}"/>
                  </a:ext>
                </a:extLst>
              </p:cNvPr>
              <p:cNvSpPr/>
              <p:nvPr/>
            </p:nvSpPr>
            <p:spPr>
              <a:xfrm>
                <a:off x="4013200" y="269240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1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+mn-cs"/>
                  <a:sym typeface="Arial"/>
                </a:endParaRPr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5CEFB279-03C2-97D6-DCD2-C6EEC1A62E10}"/>
                  </a:ext>
                </a:extLst>
              </p:cNvPr>
              <p:cNvSpPr/>
              <p:nvPr/>
            </p:nvSpPr>
            <p:spPr>
              <a:xfrm rot="5400000">
                <a:off x="4246880" y="283464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1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+mn-cs"/>
                  <a:sym typeface="Arial"/>
                </a:endParaRPr>
              </a:p>
            </p:txBody>
          </p:sp>
        </p:grp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830BEB18-A1FA-BC44-4C7A-375FC6B8EC84}"/>
              </a:ext>
            </a:extLst>
          </p:cNvPr>
          <p:cNvGrpSpPr/>
          <p:nvPr/>
        </p:nvGrpSpPr>
        <p:grpSpPr>
          <a:xfrm>
            <a:off x="612579" y="1672789"/>
            <a:ext cx="251269" cy="251269"/>
            <a:chOff x="711200" y="1442638"/>
            <a:chExt cx="338554" cy="338554"/>
          </a:xfrm>
        </p:grpSpPr>
        <p:sp>
          <p:nvSpPr>
            <p:cNvPr id="25" name="円/楕円 1027">
              <a:extLst>
                <a:ext uri="{FF2B5EF4-FFF2-40B4-BE49-F238E27FC236}">
                  <a16:creationId xmlns:a16="http://schemas.microsoft.com/office/drawing/2014/main" id="{A75BD150-5FB8-AE05-3CA2-7710A08C57E4}"/>
                </a:ext>
              </a:extLst>
            </p:cNvPr>
            <p:cNvSpPr/>
            <p:nvPr/>
          </p:nvSpPr>
          <p:spPr>
            <a:xfrm>
              <a:off x="711200" y="1442638"/>
              <a:ext cx="338554" cy="338554"/>
            </a:xfrm>
            <a:prstGeom prst="ellipse">
              <a:avLst/>
            </a:prstGeom>
            <a:solidFill>
              <a:srgbClr val="000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1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+mn-cs"/>
                <a:sym typeface="Arial"/>
              </a:endParaRPr>
            </a:p>
          </p:txBody>
        </p:sp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1AE54FC0-BBF4-2D50-A773-6E82EFE29012}"/>
                </a:ext>
              </a:extLst>
            </p:cNvPr>
            <p:cNvGrpSpPr/>
            <p:nvPr/>
          </p:nvGrpSpPr>
          <p:grpSpPr>
            <a:xfrm rot="18900000">
              <a:off x="817024" y="1534352"/>
              <a:ext cx="131682" cy="110134"/>
              <a:chOff x="4013200" y="2692400"/>
              <a:chExt cx="558800" cy="467360"/>
            </a:xfrm>
            <a:solidFill>
              <a:schemeClr val="bg1"/>
            </a:solidFill>
          </p:grpSpPr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948DBB7C-4B04-E735-1272-A11FF728878D}"/>
                  </a:ext>
                </a:extLst>
              </p:cNvPr>
              <p:cNvSpPr/>
              <p:nvPr/>
            </p:nvSpPr>
            <p:spPr>
              <a:xfrm>
                <a:off x="4013200" y="269240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1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+mn-cs"/>
                  <a:sym typeface="Arial"/>
                </a:endParaRPr>
              </a:p>
            </p:txBody>
          </p:sp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306C727B-2A66-172F-4A58-B2721EFD9BD8}"/>
                  </a:ext>
                </a:extLst>
              </p:cNvPr>
              <p:cNvSpPr/>
              <p:nvPr/>
            </p:nvSpPr>
            <p:spPr>
              <a:xfrm rot="5400000">
                <a:off x="4246880" y="283464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1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+mn-cs"/>
                  <a:sym typeface="Arial"/>
                </a:endParaRPr>
              </a:p>
            </p:txBody>
          </p:sp>
        </p:grpSp>
      </p:grpSp>
      <p:pic>
        <p:nvPicPr>
          <p:cNvPr id="5" name="図 4" descr="アイコン&#10;&#10;中程度の精度で自動的に生成された説明">
            <a:extLst>
              <a:ext uri="{FF2B5EF4-FFF2-40B4-BE49-F238E27FC236}">
                <a16:creationId xmlns:a16="http://schemas.microsoft.com/office/drawing/2014/main" id="{3BFB5AB2-79EC-DABB-6C88-62C6342CC1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3088" y="3673422"/>
            <a:ext cx="588316" cy="50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145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001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8D018-0208-B1DC-1E71-64DD4244B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F655C88B-97F2-EC6B-605C-A25C9BD3FF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</p:spPr>
        <p:txBody>
          <a:bodyPr/>
          <a:lstStyle/>
          <a:p>
            <a:r>
              <a:rPr lang="ja-JP" altLang="en-US" dirty="0"/>
              <a:t>目次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922C7105-EF69-872B-E6C6-021C3B481B5E}"/>
              </a:ext>
            </a:extLst>
          </p:cNvPr>
          <p:cNvGrpSpPr/>
          <p:nvPr/>
        </p:nvGrpSpPr>
        <p:grpSpPr>
          <a:xfrm>
            <a:off x="1499898" y="2569237"/>
            <a:ext cx="9192204" cy="1719527"/>
            <a:chOff x="1499898" y="1709473"/>
            <a:chExt cx="9192204" cy="1719527"/>
          </a:xfrm>
        </p:grpSpPr>
        <p:sp>
          <p:nvSpPr>
            <p:cNvPr id="6" name="テキスト プレースホルダー 4">
              <a:extLst>
                <a:ext uri="{FF2B5EF4-FFF2-40B4-BE49-F238E27FC236}">
                  <a16:creationId xmlns:a16="http://schemas.microsoft.com/office/drawing/2014/main" id="{2645215B-68B9-E2F2-D59C-0DBBDFADBF58}"/>
                </a:ext>
              </a:extLst>
            </p:cNvPr>
            <p:cNvSpPr txBox="1">
              <a:spLocks/>
            </p:cNvSpPr>
            <p:nvPr/>
          </p:nvSpPr>
          <p:spPr>
            <a:xfrm>
              <a:off x="2177679" y="1709473"/>
              <a:ext cx="8514423" cy="1643327"/>
            </a:xfrm>
            <a:prstGeom prst="rect">
              <a:avLst/>
            </a:prstGeom>
          </p:spPr>
          <p:txBody>
            <a:bodyPr lIns="0" tIns="0" rIns="0" bIns="0"/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kumimoji="1"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ja-JP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本パッケージの概要</a:t>
              </a:r>
              <a:endPara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ja-JP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ご利用イメージ</a:t>
              </a:r>
              <a:endPara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ja-JP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掲載事例</a:t>
              </a:r>
              <a:endPara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endPara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endPara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テキスト プレースホルダー 4">
              <a:extLst>
                <a:ext uri="{FF2B5EF4-FFF2-40B4-BE49-F238E27FC236}">
                  <a16:creationId xmlns:a16="http://schemas.microsoft.com/office/drawing/2014/main" id="{A55FB853-C4EB-5F64-69F0-826F8D5C1921}"/>
                </a:ext>
              </a:extLst>
            </p:cNvPr>
            <p:cNvSpPr txBox="1">
              <a:spLocks/>
            </p:cNvSpPr>
            <p:nvPr/>
          </p:nvSpPr>
          <p:spPr>
            <a:xfrm>
              <a:off x="1499898" y="1709473"/>
              <a:ext cx="677781" cy="1511247"/>
            </a:xfrm>
            <a:prstGeom prst="rect">
              <a:avLst/>
            </a:prstGeom>
          </p:spPr>
          <p:txBody>
            <a:bodyPr lIns="0" tIns="0" rIns="0" bIns="0"/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kumimoji="1"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ja-JP" sz="1800" b="1" dirty="0">
                  <a:solidFill>
                    <a:schemeClr val="tx2"/>
                  </a:solidFill>
                </a:rPr>
                <a:t>01</a:t>
              </a:r>
            </a:p>
            <a:p>
              <a:pPr>
                <a:lnSpc>
                  <a:spcPct val="200000"/>
                </a:lnSpc>
              </a:pPr>
              <a:r>
                <a:rPr lang="en-US" altLang="ja-JP" sz="1800" b="1" dirty="0">
                  <a:solidFill>
                    <a:schemeClr val="tx2"/>
                  </a:solidFill>
                </a:rPr>
                <a:t>02</a:t>
              </a:r>
            </a:p>
            <a:p>
              <a:pPr>
                <a:lnSpc>
                  <a:spcPct val="200000"/>
                </a:lnSpc>
              </a:pPr>
              <a:r>
                <a:rPr lang="en-US" altLang="ja-JP" sz="1800" b="1" dirty="0">
                  <a:solidFill>
                    <a:schemeClr val="tx2"/>
                  </a:solidFill>
                </a:rPr>
                <a:t>03</a:t>
              </a:r>
            </a:p>
          </p:txBody>
        </p:sp>
        <p:sp>
          <p:nvSpPr>
            <p:cNvPr id="2" name="テキスト プレースホルダー 4">
              <a:extLst>
                <a:ext uri="{FF2B5EF4-FFF2-40B4-BE49-F238E27FC236}">
                  <a16:creationId xmlns:a16="http://schemas.microsoft.com/office/drawing/2014/main" id="{5B34B122-9148-BA88-8989-1E59AAC7EBDB}"/>
                </a:ext>
              </a:extLst>
            </p:cNvPr>
            <p:cNvSpPr txBox="1">
              <a:spLocks/>
            </p:cNvSpPr>
            <p:nvPr/>
          </p:nvSpPr>
          <p:spPr>
            <a:xfrm>
              <a:off x="4943619" y="1709473"/>
              <a:ext cx="1082786" cy="1719527"/>
            </a:xfrm>
            <a:prstGeom prst="rect">
              <a:avLst/>
            </a:prstGeom>
          </p:spPr>
          <p:txBody>
            <a:bodyPr lIns="0" tIns="0" rIns="0" bIns="0"/>
            <a:lstStyle>
              <a:lvl1pPr marL="0" indent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kumimoji="1" sz="1400" kern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ja-JP" sz="1800" dirty="0">
                  <a:solidFill>
                    <a:srgbClr val="0D0D0D"/>
                  </a:solidFill>
                </a:rPr>
                <a:t>P3</a:t>
              </a:r>
              <a:r>
                <a:rPr lang="ja-JP" altLang="en-US" sz="1800" dirty="0">
                  <a:solidFill>
                    <a:srgbClr val="0D0D0D"/>
                  </a:solidFill>
                </a:rPr>
                <a:t>～</a:t>
              </a:r>
              <a:r>
                <a:rPr lang="en-US" altLang="ja-JP" sz="1800" dirty="0">
                  <a:solidFill>
                    <a:srgbClr val="0D0D0D"/>
                  </a:solidFill>
                </a:rPr>
                <a:t>5</a:t>
              </a:r>
              <a:endParaRPr kumimoji="1" lang="en-US" altLang="ja-JP" sz="180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  <a:p>
              <a:pPr>
                <a:lnSpc>
                  <a:spcPct val="200000"/>
                </a:lnSpc>
                <a:defRPr/>
              </a:pPr>
              <a:r>
                <a:rPr lang="en-US" altLang="ja-JP" sz="1800" dirty="0">
                  <a:solidFill>
                    <a:srgbClr val="0D0D0D"/>
                  </a:solidFill>
                </a:rPr>
                <a:t>P6</a:t>
              </a:r>
              <a:r>
                <a:rPr lang="ja-JP" altLang="en-US" sz="1800" dirty="0">
                  <a:solidFill>
                    <a:srgbClr val="0D0D0D"/>
                  </a:solidFill>
                </a:rPr>
                <a:t>～</a:t>
              </a:r>
              <a:r>
                <a:rPr lang="en-US" altLang="ja-JP" sz="1800" dirty="0">
                  <a:solidFill>
                    <a:srgbClr val="0D0D0D"/>
                  </a:solidFill>
                </a:rPr>
                <a:t>9</a:t>
              </a:r>
            </a:p>
            <a:p>
              <a:pPr>
                <a:lnSpc>
                  <a:spcPct val="200000"/>
                </a:lnSpc>
                <a:defRPr/>
              </a:pPr>
              <a:r>
                <a:rPr lang="en-US" altLang="ja-JP" sz="1800" dirty="0">
                  <a:solidFill>
                    <a:srgbClr val="0D0D0D"/>
                  </a:solidFill>
                </a:rPr>
                <a:t>P10</a:t>
              </a:r>
              <a:r>
                <a:rPr lang="ja-JP" altLang="en-US" sz="1800" dirty="0">
                  <a:solidFill>
                    <a:srgbClr val="0D0D0D"/>
                  </a:solidFill>
                </a:rPr>
                <a:t>～</a:t>
              </a:r>
              <a:r>
                <a:rPr lang="en-US" altLang="ja-JP" sz="1800" dirty="0">
                  <a:solidFill>
                    <a:srgbClr val="0D0D0D"/>
                  </a:solidFill>
                </a:rPr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5396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74BCCA0-2B74-97FE-E25F-268D9626B4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  <a:latin typeface="+mn-ea"/>
              </a:rPr>
              <a:t>本パッケージの概要</a:t>
            </a:r>
            <a:endParaRPr lang="ja-JP" altLang="en-US" dirty="0">
              <a:solidFill>
                <a:srgbClr val="0000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500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604E4-EFED-D45B-58D8-2E8F08ACE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E121CA74-CDA4-F9B1-4A95-5B7307DC1DD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712714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4" imgW="473" imgH="473" progId="TCLayout.ActiveDocument.1">
                  <p:embed/>
                </p:oleObj>
              </mc:Choice>
              <mc:Fallback>
                <p:oleObj name="think-cellスライド" r:id="rId4" imgW="473" imgH="47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2">
            <a:extLst>
              <a:ext uri="{FF2B5EF4-FFF2-40B4-BE49-F238E27FC236}">
                <a16:creationId xmlns:a16="http://schemas.microsoft.com/office/drawing/2014/main" id="{BD16776F-89B5-4F3A-A2B3-15CC3492E2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</p:spPr>
        <p:txBody>
          <a:bodyPr vert="horz"/>
          <a:lstStyle/>
          <a:p>
            <a:r>
              <a:rPr lang="ja-JP" altLang="en-US" dirty="0">
                <a:solidFill>
                  <a:srgbClr val="000048"/>
                </a:solidFill>
                <a:latin typeface="+mn-ea"/>
              </a:rPr>
              <a:t>本パッケージの特長・適正プロモーション</a:t>
            </a:r>
          </a:p>
        </p:txBody>
      </p:sp>
      <p:sp>
        <p:nvSpPr>
          <p:cNvPr id="9" name="字幕 10">
            <a:extLst>
              <a:ext uri="{FF2B5EF4-FFF2-40B4-BE49-F238E27FC236}">
                <a16:creationId xmlns:a16="http://schemas.microsoft.com/office/drawing/2014/main" id="{4C47549C-F882-664A-5508-51D234E3F609}"/>
              </a:ext>
            </a:extLst>
          </p:cNvPr>
          <p:cNvSpPr txBox="1">
            <a:spLocks/>
          </p:cNvSpPr>
          <p:nvPr/>
        </p:nvSpPr>
        <p:spPr>
          <a:xfrm>
            <a:off x="818807" y="1366494"/>
            <a:ext cx="10554386" cy="60506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600" b="1" i="0" u="none" strike="noStrike" cap="none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20000"/>
              </a:lnSpc>
            </a:pPr>
            <a:r>
              <a:rPr kumimoji="0" lang="ja-JP" altLang="en-US" b="0" kern="0" dirty="0">
                <a:solidFill>
                  <a:srgbClr val="0D0D0D"/>
                </a:solidFill>
              </a:rPr>
              <a:t>企業やブランドの周年、社会的イベントに関連付けた商品需要の喚起など、</a:t>
            </a:r>
            <a:br>
              <a:rPr kumimoji="0" lang="en-US" altLang="ja-JP" b="0" kern="0" dirty="0">
                <a:solidFill>
                  <a:srgbClr val="0D0D0D"/>
                </a:solidFill>
              </a:rPr>
            </a:br>
            <a:r>
              <a:rPr kumimoji="0" lang="ja-JP" altLang="en-US" kern="0" dirty="0">
                <a:solidFill>
                  <a:srgbClr val="0D0D0D"/>
                </a:solidFill>
              </a:rPr>
              <a:t>特定日において集中的にニュース性をもって情報を広くリーチさせることを目的としたプロモーション</a:t>
            </a:r>
            <a:r>
              <a:rPr kumimoji="0" lang="ja-JP" altLang="en-US" b="0" kern="0" dirty="0">
                <a:solidFill>
                  <a:srgbClr val="0D0D0D"/>
                </a:solidFill>
              </a:rPr>
              <a:t>に最適です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Arial"/>
              <a:sym typeface="Arial"/>
            </a:endParaRPr>
          </a:p>
        </p:txBody>
      </p:sp>
      <p:sp>
        <p:nvSpPr>
          <p:cNvPr id="13" name="角丸四角形 30">
            <a:extLst>
              <a:ext uri="{FF2B5EF4-FFF2-40B4-BE49-F238E27FC236}">
                <a16:creationId xmlns:a16="http://schemas.microsoft.com/office/drawing/2014/main" id="{5CF1CFC6-AB36-065E-EB7D-D455D88E6ED6}"/>
              </a:ext>
            </a:extLst>
          </p:cNvPr>
          <p:cNvSpPr/>
          <p:nvPr/>
        </p:nvSpPr>
        <p:spPr>
          <a:xfrm>
            <a:off x="673770" y="2282124"/>
            <a:ext cx="10796330" cy="4271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4572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  <a:defRPr/>
            </a:pPr>
            <a:r>
              <a:rPr kumimoji="1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適正プロモーション</a:t>
            </a:r>
          </a:p>
        </p:txBody>
      </p:sp>
      <p:sp>
        <p:nvSpPr>
          <p:cNvPr id="14" name="三角形 31">
            <a:extLst>
              <a:ext uri="{FF2B5EF4-FFF2-40B4-BE49-F238E27FC236}">
                <a16:creationId xmlns:a16="http://schemas.microsoft.com/office/drawing/2014/main" id="{4644FA52-74AB-3CDA-5C74-7E1F7658556C}"/>
              </a:ext>
            </a:extLst>
          </p:cNvPr>
          <p:cNvSpPr/>
          <p:nvPr/>
        </p:nvSpPr>
        <p:spPr>
          <a:xfrm rot="10800000">
            <a:off x="6039468" y="2709264"/>
            <a:ext cx="119597" cy="103101"/>
          </a:xfrm>
          <a:prstGeom prst="triangle">
            <a:avLst/>
          </a:prstGeom>
          <a:solidFill>
            <a:schemeClr val="accent1"/>
          </a:solidFill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ja-JP" altLang="en-US" sz="14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7CAA1314-92DB-D964-10B3-886867C9BA87}"/>
              </a:ext>
            </a:extLst>
          </p:cNvPr>
          <p:cNvSpPr/>
          <p:nvPr/>
        </p:nvSpPr>
        <p:spPr>
          <a:xfrm>
            <a:off x="673770" y="3002797"/>
            <a:ext cx="3422468" cy="3266491"/>
          </a:xfrm>
          <a:prstGeom prst="rect">
            <a:avLst/>
          </a:prstGeom>
          <a:solidFill>
            <a:srgbClr val="F2F2F5"/>
          </a:solidFill>
          <a:ln w="22225">
            <a:noFill/>
          </a:ln>
          <a:effectLst>
            <a:outerShdw dist="254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A8C7C46-1641-F959-A11A-3C8227CC0E93}"/>
              </a:ext>
            </a:extLst>
          </p:cNvPr>
          <p:cNvSpPr/>
          <p:nvPr/>
        </p:nvSpPr>
        <p:spPr>
          <a:xfrm>
            <a:off x="8047631" y="3002797"/>
            <a:ext cx="3422468" cy="3266491"/>
          </a:xfrm>
          <a:prstGeom prst="rect">
            <a:avLst/>
          </a:prstGeom>
          <a:solidFill>
            <a:srgbClr val="F2F2F5"/>
          </a:solidFill>
          <a:ln w="22225">
            <a:noFill/>
          </a:ln>
          <a:effectLst>
            <a:outerShdw dist="254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D682DE5-234F-E70E-2428-6669800F03B6}"/>
              </a:ext>
            </a:extLst>
          </p:cNvPr>
          <p:cNvSpPr/>
          <p:nvPr/>
        </p:nvSpPr>
        <p:spPr>
          <a:xfrm>
            <a:off x="4373620" y="3008130"/>
            <a:ext cx="3422468" cy="3266491"/>
          </a:xfrm>
          <a:prstGeom prst="rect">
            <a:avLst/>
          </a:prstGeom>
          <a:solidFill>
            <a:srgbClr val="F2F2F5"/>
          </a:solidFill>
          <a:ln w="22225">
            <a:noFill/>
          </a:ln>
          <a:effectLst>
            <a:outerShdw dist="254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C3E11D7-F23E-C042-CCA0-98404345E6E7}"/>
              </a:ext>
            </a:extLst>
          </p:cNvPr>
          <p:cNvSpPr txBox="1"/>
          <p:nvPr/>
        </p:nvSpPr>
        <p:spPr>
          <a:xfrm>
            <a:off x="818807" y="4280853"/>
            <a:ext cx="3047254" cy="1476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rgbClr val="000000"/>
              </a:buClr>
              <a:buFont typeface="Arial"/>
              <a:buNone/>
            </a:pPr>
            <a: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50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周年、</a:t>
            </a:r>
            <a: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100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周年といった節目の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タイミングで、社会の出来事と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企業・ブランドの歩みを重ね合わせるなど、積み重ねた歴史の重みを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伝えることで、共感を醸成します。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30D7503-1999-D0E4-B9A5-3B058CA1ED00}"/>
              </a:ext>
            </a:extLst>
          </p:cNvPr>
          <p:cNvSpPr txBox="1"/>
          <p:nvPr/>
        </p:nvSpPr>
        <p:spPr>
          <a:xfrm>
            <a:off x="4553589" y="4280853"/>
            <a:ext cx="3021778" cy="1756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rgbClr val="000000"/>
              </a:buClr>
              <a:buFont typeface="Arial"/>
              <a:buNone/>
            </a:pP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「野菜の日（</a:t>
            </a:r>
            <a: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8/31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）」</a:t>
            </a:r>
            <a:r>
              <a:rPr lang="ja-JP" altLang="en-US" sz="1400" kern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に合わせた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ドレッシング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製品の訴求</a:t>
            </a:r>
            <a:r>
              <a:rPr lang="ja-JP" altLang="en-US" sz="1400" kern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などの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記念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日マーケティング</a:t>
            </a:r>
            <a:r>
              <a:rPr lang="ja-JP" altLang="en-US" sz="1400" kern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を、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ニュース性を持たせる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ことでより効果的に展開し、</a:t>
            </a:r>
            <a:r>
              <a:rPr lang="ja-JP" altLang="en-US" sz="1400" kern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ターゲットの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興味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を喚起します。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EC25933F-839E-A929-1DAC-F9989385FDE6}"/>
              </a:ext>
            </a:extLst>
          </p:cNvPr>
          <p:cNvSpPr txBox="1"/>
          <p:nvPr/>
        </p:nvSpPr>
        <p:spPr>
          <a:xfrm>
            <a:off x="8262896" y="4264330"/>
            <a:ext cx="3110297" cy="1756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rgbClr val="000000"/>
              </a:buClr>
              <a:buFont typeface="Arial"/>
              <a:buNone/>
            </a:pP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「国際女性デー（</a:t>
            </a:r>
            <a: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3/8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）」など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社会的なテーマに関心が高まる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特定日に、関連する広告主様の活動を紹介します。</a:t>
            </a:r>
            <a: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Yahoo!</a:t>
            </a: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ニュースの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媒体信用基盤を伴うことで、</a:t>
            </a:r>
            <a:br>
              <a:rPr lang="en-US" altLang="ja-JP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</a:br>
            <a:r>
              <a:rPr lang="ja-JP" altLang="en-US" sz="1400" kern="0" dirty="0">
                <a:solidFill>
                  <a:srgbClr val="0D0D0D"/>
                </a:solidFill>
                <a:latin typeface="+mn-ea"/>
                <a:cs typeface="Arial"/>
                <a:sym typeface="Arial"/>
              </a:rPr>
              <a:t>高い好感度を醸成します。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CC04C3CE-A8E3-3826-36C3-F5A7717F9805}"/>
              </a:ext>
            </a:extLst>
          </p:cNvPr>
          <p:cNvSpPr/>
          <p:nvPr/>
        </p:nvSpPr>
        <p:spPr>
          <a:xfrm>
            <a:off x="673769" y="3007806"/>
            <a:ext cx="3422468" cy="1008202"/>
          </a:xfrm>
          <a:prstGeom prst="rect">
            <a:avLst/>
          </a:prstGeom>
          <a:solidFill>
            <a:schemeClr val="accent1"/>
          </a:solidFill>
          <a:ln w="22225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32A5EF84-9F91-AE24-8068-CFC0C07FA954}"/>
              </a:ext>
            </a:extLst>
          </p:cNvPr>
          <p:cNvSpPr txBox="1"/>
          <p:nvPr/>
        </p:nvSpPr>
        <p:spPr>
          <a:xfrm>
            <a:off x="1643715" y="3147163"/>
            <a:ext cx="2023975" cy="74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rgbClr val="000000"/>
              </a:buClr>
              <a:defRPr/>
            </a:pPr>
            <a:r>
              <a:rPr lang="ja-JP" altLang="en-US" b="1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企業・ブランドの</a:t>
            </a:r>
            <a:br>
              <a:rPr lang="en-US" altLang="ja-JP" b="1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</a:br>
            <a:r>
              <a:rPr lang="ja-JP" altLang="en-US" b="1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周年</a:t>
            </a:r>
            <a:r>
              <a:rPr lang="ja-JP" altLang="en-US" sz="1400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の告知</a:t>
            </a:r>
            <a:endParaRPr kumimoji="1" lang="ja-JP" altLang="en-US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4" name="図プレースホルダー 6">
            <a:extLst>
              <a:ext uri="{FF2B5EF4-FFF2-40B4-BE49-F238E27FC236}">
                <a16:creationId xmlns:a16="http://schemas.microsoft.com/office/drawing/2014/main" id="{66AAD7C8-944A-65B7-7FC1-F22CC98E9C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770" y="3172603"/>
            <a:ext cx="625340" cy="623958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C1C2334F-6A94-4ACC-86F5-0007E7708CE9}"/>
              </a:ext>
            </a:extLst>
          </p:cNvPr>
          <p:cNvSpPr/>
          <p:nvPr/>
        </p:nvSpPr>
        <p:spPr>
          <a:xfrm>
            <a:off x="4383621" y="3007806"/>
            <a:ext cx="3422468" cy="1008202"/>
          </a:xfrm>
          <a:prstGeom prst="rect">
            <a:avLst/>
          </a:prstGeom>
          <a:solidFill>
            <a:schemeClr val="accent1"/>
          </a:solidFill>
          <a:ln w="22225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B457DEB0-6D77-095E-2F26-EB634A83A283}"/>
              </a:ext>
            </a:extLst>
          </p:cNvPr>
          <p:cNvGrpSpPr/>
          <p:nvPr/>
        </p:nvGrpSpPr>
        <p:grpSpPr>
          <a:xfrm>
            <a:off x="4714563" y="3140267"/>
            <a:ext cx="2810919" cy="743280"/>
            <a:chOff x="4808032" y="3152081"/>
            <a:chExt cx="2810919" cy="743280"/>
          </a:xfrm>
        </p:grpSpPr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9874786-AA77-0E3A-0896-8F3E17318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08032" y="3201747"/>
              <a:ext cx="653779" cy="653779"/>
            </a:xfrm>
            <a:prstGeom prst="rect">
              <a:avLst/>
            </a:prstGeom>
          </p:spPr>
        </p:pic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20262F20-4982-2B23-F5B4-087FCC69DDD5}"/>
                </a:ext>
              </a:extLst>
            </p:cNvPr>
            <p:cNvSpPr txBox="1"/>
            <p:nvPr/>
          </p:nvSpPr>
          <p:spPr>
            <a:xfrm>
              <a:off x="5531582" y="3152081"/>
              <a:ext cx="2087369" cy="743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ja-JP" altLang="en-US" b="1" kern="0" dirty="0">
                  <a:solidFill>
                    <a:schemeClr val="bg1"/>
                  </a:solidFill>
                  <a:latin typeface="+mn-ea"/>
                  <a:cs typeface="Arial"/>
                  <a:sym typeface="Arial"/>
                </a:rPr>
                <a:t>記念日に合わせた</a:t>
              </a:r>
              <a:endParaRPr lang="en-US" altLang="ja-JP" b="1" kern="0" dirty="0">
                <a:solidFill>
                  <a:schemeClr val="bg1"/>
                </a:solidFill>
                <a:latin typeface="+mn-ea"/>
                <a:cs typeface="Arial"/>
                <a:sym typeface="Arial"/>
              </a:endParaRPr>
            </a:p>
            <a:p>
              <a:pPr>
                <a:lnSpc>
                  <a:spcPct val="120000"/>
                </a:lnSpc>
              </a:pPr>
              <a:r>
                <a:rPr lang="ja-JP" altLang="en-US" b="1" kern="0" dirty="0">
                  <a:solidFill>
                    <a:schemeClr val="bg1"/>
                  </a:solidFill>
                  <a:latin typeface="+mn-ea"/>
                  <a:cs typeface="Arial"/>
                  <a:sym typeface="Arial"/>
                </a:rPr>
                <a:t>商品需要</a:t>
              </a:r>
              <a:r>
                <a:rPr lang="ja-JP" altLang="en-US" sz="1600" kern="0">
                  <a:solidFill>
                    <a:schemeClr val="bg1"/>
                  </a:solidFill>
                  <a:latin typeface="+mn-ea"/>
                  <a:cs typeface="Arial"/>
                  <a:sym typeface="Arial"/>
                </a:rPr>
                <a:t>の喚起</a:t>
              </a:r>
              <a:endParaRPr lang="ja-JP" altLang="en-US" sz="1600" kern="0" dirty="0">
                <a:solidFill>
                  <a:schemeClr val="bg1"/>
                </a:solidFill>
                <a:latin typeface="+mn-ea"/>
                <a:cs typeface="Arial"/>
                <a:sym typeface="Arial"/>
              </a:endParaRPr>
            </a:p>
          </p:txBody>
        </p:sp>
      </p:grp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4134952F-9690-0E79-A7C1-A5C0A48D2FC4}"/>
              </a:ext>
            </a:extLst>
          </p:cNvPr>
          <p:cNvSpPr/>
          <p:nvPr/>
        </p:nvSpPr>
        <p:spPr>
          <a:xfrm>
            <a:off x="8054283" y="3007806"/>
            <a:ext cx="3422468" cy="1008202"/>
          </a:xfrm>
          <a:prstGeom prst="rect">
            <a:avLst/>
          </a:prstGeom>
          <a:solidFill>
            <a:schemeClr val="accent1"/>
          </a:solidFill>
          <a:ln w="22225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412000" rIns="288000" bIns="0" rtlCol="0" anchor="ctr"/>
          <a:lstStyle/>
          <a:p>
            <a:pPr>
              <a:lnSpc>
                <a:spcPct val="130000"/>
              </a:lnSpc>
            </a:pPr>
            <a:endParaRPr kumimoji="1" lang="ja-JP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B2AEEE5D-A0A8-56BE-F97C-0CE84B817D1B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50000"/>
          </a:blip>
          <a:stretch>
            <a:fillRect/>
          </a:stretch>
        </p:blipFill>
        <p:spPr>
          <a:xfrm>
            <a:off x="8294243" y="3226526"/>
            <a:ext cx="573725" cy="518857"/>
          </a:xfrm>
          <a:prstGeom prst="rect">
            <a:avLst/>
          </a:prstGeom>
        </p:spPr>
      </p:pic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147D2CE0-AB62-A12B-B6D4-1072D635E428}"/>
              </a:ext>
            </a:extLst>
          </p:cNvPr>
          <p:cNvSpPr txBox="1"/>
          <p:nvPr/>
        </p:nvSpPr>
        <p:spPr>
          <a:xfrm>
            <a:off x="8937739" y="3133278"/>
            <a:ext cx="2385589" cy="74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b="1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啓発デー</a:t>
            </a:r>
            <a:r>
              <a:rPr lang="ja-JP" altLang="en-US" sz="1400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のテーマに</a:t>
            </a:r>
            <a:endParaRPr lang="en-US" altLang="ja-JP" sz="1400" kern="0" dirty="0">
              <a:solidFill>
                <a:schemeClr val="bg1"/>
              </a:solidFill>
              <a:latin typeface="+mn-ea"/>
              <a:cs typeface="Arial"/>
              <a:sym typeface="Arial"/>
            </a:endParaRPr>
          </a:p>
          <a:p>
            <a:pPr>
              <a:lnSpc>
                <a:spcPct val="120000"/>
              </a:lnSpc>
            </a:pPr>
            <a:r>
              <a:rPr lang="ja-JP" altLang="en-US" sz="1400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即した</a:t>
            </a:r>
            <a:r>
              <a:rPr lang="en-US" altLang="ja-JP" b="1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CSR</a:t>
            </a:r>
            <a:r>
              <a:rPr lang="ja-JP" altLang="en-US" b="1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・</a:t>
            </a:r>
            <a:r>
              <a:rPr lang="en-US" altLang="ja-JP" b="1" kern="0" dirty="0">
                <a:solidFill>
                  <a:schemeClr val="bg1"/>
                </a:solidFill>
                <a:latin typeface="+mn-ea"/>
                <a:cs typeface="Arial"/>
                <a:sym typeface="Arial"/>
              </a:rPr>
              <a:t>CSV</a:t>
            </a:r>
            <a:r>
              <a:rPr kumimoji="0" lang="ja-JP" altLang="en-US" sz="1200" kern="0">
                <a:solidFill>
                  <a:srgbClr val="FFFFFF"/>
                </a:solidFill>
                <a:latin typeface="+mn-ea"/>
                <a:sym typeface="Arial"/>
              </a:rPr>
              <a:t>の紹介</a:t>
            </a:r>
            <a:endParaRPr lang="en-US" altLang="ja-JP" sz="1200" kern="0" dirty="0">
              <a:solidFill>
                <a:schemeClr val="bg1"/>
              </a:solidFill>
              <a:latin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6271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4F305-87D1-DE6B-78D9-C3806996F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A555764C-C359-34FA-81BD-CD9C7DD3BCA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665612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4" imgW="473" imgH="473" progId="TCLayout.ActiveDocument.1">
                  <p:embed/>
                </p:oleObj>
              </mc:Choice>
              <mc:Fallback>
                <p:oleObj name="think-cellスライド" r:id="rId4" imgW="473" imgH="47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" name="図 89">
            <a:extLst>
              <a:ext uri="{FF2B5EF4-FFF2-40B4-BE49-F238E27FC236}">
                <a16:creationId xmlns:a16="http://schemas.microsoft.com/office/drawing/2014/main" id="{6A8C1728-AF40-5E64-4A95-83362F6A01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41517"/>
          <a:stretch/>
        </p:blipFill>
        <p:spPr>
          <a:xfrm>
            <a:off x="993242" y="3339274"/>
            <a:ext cx="1587600" cy="2694324"/>
          </a:xfrm>
          <a:prstGeom prst="rect">
            <a:avLst/>
          </a:prstGeom>
        </p:spPr>
      </p:pic>
      <p:pic>
        <p:nvPicPr>
          <p:cNvPr id="91" name="図 90" descr="グラフィカル ユーザー インターフェイス, テキスト, アプリケーション, チャットまたはテキスト メッセージ&#10;&#10;自動的に生成された説明">
            <a:extLst>
              <a:ext uri="{FF2B5EF4-FFF2-40B4-BE49-F238E27FC236}">
                <a16:creationId xmlns:a16="http://schemas.microsoft.com/office/drawing/2014/main" id="{C11297CE-FB1C-5413-C937-53C17EA894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" b="14718"/>
          <a:stretch/>
        </p:blipFill>
        <p:spPr>
          <a:xfrm>
            <a:off x="1100553" y="3629086"/>
            <a:ext cx="1367565" cy="2452163"/>
          </a:xfrm>
          <a:prstGeom prst="rect">
            <a:avLst/>
          </a:prstGeom>
        </p:spPr>
      </p:pic>
      <p:pic>
        <p:nvPicPr>
          <p:cNvPr id="96" name="図 95">
            <a:extLst>
              <a:ext uri="{FF2B5EF4-FFF2-40B4-BE49-F238E27FC236}">
                <a16:creationId xmlns:a16="http://schemas.microsoft.com/office/drawing/2014/main" id="{C3A8292F-5319-7A34-A411-5B7384077C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41517"/>
          <a:stretch/>
        </p:blipFill>
        <p:spPr>
          <a:xfrm>
            <a:off x="6773661" y="3267135"/>
            <a:ext cx="1587600" cy="2694324"/>
          </a:xfrm>
          <a:prstGeom prst="rect">
            <a:avLst/>
          </a:prstGeom>
        </p:spPr>
      </p:pic>
      <p:pic>
        <p:nvPicPr>
          <p:cNvPr id="97" name="図 96">
            <a:extLst>
              <a:ext uri="{FF2B5EF4-FFF2-40B4-BE49-F238E27FC236}">
                <a16:creationId xmlns:a16="http://schemas.microsoft.com/office/drawing/2014/main" id="{EE89CD34-0975-0875-DFD6-D1CE35CA58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7264" t="19036" r="5922" b="60862"/>
          <a:stretch>
            <a:fillRect/>
          </a:stretch>
        </p:blipFill>
        <p:spPr>
          <a:xfrm>
            <a:off x="6886386" y="3605546"/>
            <a:ext cx="1359684" cy="547731"/>
          </a:xfrm>
          <a:prstGeom prst="rect">
            <a:avLst/>
          </a:prstGeom>
        </p:spPr>
      </p:pic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EBAF8CB8-925D-C610-C77E-A9DE5EF8866D}"/>
              </a:ext>
            </a:extLst>
          </p:cNvPr>
          <p:cNvSpPr txBox="1"/>
          <p:nvPr/>
        </p:nvSpPr>
        <p:spPr>
          <a:xfrm>
            <a:off x="6901476" y="3840986"/>
            <a:ext cx="1331804" cy="3505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900" b="1" i="0" dirty="0">
                <a:effectLst/>
                <a:latin typeface="+mj-ea"/>
                <a:ea typeface="+mj-ea"/>
              </a:rPr>
              <a:t>企業の歩み：妥協</a:t>
            </a:r>
            <a:r>
              <a:rPr lang="ja-JP" altLang="en-US" sz="800" b="1" i="0" dirty="0">
                <a:effectLst/>
                <a:latin typeface="+mj-ea"/>
                <a:ea typeface="+mj-ea"/>
              </a:rPr>
              <a:t>なき</a:t>
            </a:r>
            <a:endParaRPr lang="en-US" altLang="ja-JP" sz="800" b="1" i="0" dirty="0">
              <a:effectLst/>
              <a:latin typeface="+mj-ea"/>
              <a:ea typeface="+mj-ea"/>
            </a:endParaRPr>
          </a:p>
          <a:p>
            <a:r>
              <a:rPr lang="ja-JP" altLang="en-US" sz="900" b="1" i="0" dirty="0">
                <a:effectLst/>
                <a:latin typeface="+mj-ea"/>
                <a:ea typeface="+mj-ea"/>
              </a:rPr>
              <a:t>歴史と未来への挑戦</a:t>
            </a:r>
            <a:endParaRPr kumimoji="1" lang="ja-JP" altLang="en-US" sz="900" b="1" dirty="0">
              <a:latin typeface="+mj-ea"/>
              <a:ea typeface="+mj-ea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B14ACA8-0D09-BEEA-5857-46BD93DCA34E}"/>
              </a:ext>
            </a:extLst>
          </p:cNvPr>
          <p:cNvSpPr/>
          <p:nvPr/>
        </p:nvSpPr>
        <p:spPr>
          <a:xfrm>
            <a:off x="3120323" y="3362325"/>
            <a:ext cx="2661164" cy="74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注目度の高い</a:t>
            </a:r>
            <a:r>
              <a:rPr lang="en-US" altLang="ja-JP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Yahoo!</a:t>
            </a: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JAPAN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トップページのニューストピックス</a:t>
            </a: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下に掲載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168F201-DC5C-FF01-96A0-614FAD0B6A8A}"/>
              </a:ext>
            </a:extLst>
          </p:cNvPr>
          <p:cNvSpPr/>
          <p:nvPr/>
        </p:nvSpPr>
        <p:spPr>
          <a:xfrm>
            <a:off x="953770" y="5709920"/>
            <a:ext cx="1664970" cy="396239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2">
            <a:extLst>
              <a:ext uri="{FF2B5EF4-FFF2-40B4-BE49-F238E27FC236}">
                <a16:creationId xmlns:a16="http://schemas.microsoft.com/office/drawing/2014/main" id="{EA792622-8CC5-0CE7-E2BF-9D45830A6D96}"/>
              </a:ext>
            </a:extLst>
          </p:cNvPr>
          <p:cNvSpPr txBox="1">
            <a:spLocks/>
          </p:cNvSpPr>
          <p:nvPr/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1" sz="2800" b="1" i="0" kern="120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 dirty="0"/>
              <a:t>パッケージ概要</a:t>
            </a:r>
            <a:endParaRPr lang="ja-JP" altLang="en-US" dirty="0">
              <a:solidFill>
                <a:srgbClr val="000048"/>
              </a:solidFill>
              <a:latin typeface="+mn-ea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F1A301F4-A948-76C4-E151-A173E13A96B4}"/>
              </a:ext>
            </a:extLst>
          </p:cNvPr>
          <p:cNvGrpSpPr/>
          <p:nvPr/>
        </p:nvGrpSpPr>
        <p:grpSpPr>
          <a:xfrm>
            <a:off x="977995" y="1206596"/>
            <a:ext cx="251269" cy="251269"/>
            <a:chOff x="711200" y="1442638"/>
            <a:chExt cx="338554" cy="338554"/>
          </a:xfrm>
        </p:grpSpPr>
        <p:sp>
          <p:nvSpPr>
            <p:cNvPr id="16" name="円/楕円 1027">
              <a:extLst>
                <a:ext uri="{FF2B5EF4-FFF2-40B4-BE49-F238E27FC236}">
                  <a16:creationId xmlns:a16="http://schemas.microsoft.com/office/drawing/2014/main" id="{D7A7BDAA-8BA4-03E0-0D74-C0DCB0F2895B}"/>
                </a:ext>
              </a:extLst>
            </p:cNvPr>
            <p:cNvSpPr/>
            <p:nvPr/>
          </p:nvSpPr>
          <p:spPr>
            <a:xfrm>
              <a:off x="711200" y="1442638"/>
              <a:ext cx="338554" cy="338554"/>
            </a:xfrm>
            <a:prstGeom prst="ellipse">
              <a:avLst/>
            </a:prstGeom>
            <a:solidFill>
              <a:srgbClr val="000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1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+mn-cs"/>
                <a:sym typeface="Arial"/>
              </a:endParaRPr>
            </a:p>
          </p:txBody>
        </p: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4A6F8757-653C-5D5E-FF0E-0F9B54EDC7FF}"/>
                </a:ext>
              </a:extLst>
            </p:cNvPr>
            <p:cNvGrpSpPr/>
            <p:nvPr/>
          </p:nvGrpSpPr>
          <p:grpSpPr>
            <a:xfrm rot="18900000">
              <a:off x="817024" y="1534352"/>
              <a:ext cx="131682" cy="110134"/>
              <a:chOff x="4013200" y="2692400"/>
              <a:chExt cx="558800" cy="467360"/>
            </a:xfrm>
            <a:solidFill>
              <a:schemeClr val="bg1"/>
            </a:solidFill>
          </p:grpSpPr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B5837B67-7862-133D-7552-CCF72CDBEACA}"/>
                  </a:ext>
                </a:extLst>
              </p:cNvPr>
              <p:cNvSpPr/>
              <p:nvPr/>
            </p:nvSpPr>
            <p:spPr>
              <a:xfrm>
                <a:off x="4013200" y="269240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1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+mn-cs"/>
                  <a:sym typeface="Arial"/>
                </a:endParaRPr>
              </a:p>
            </p:txBody>
          </p:sp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1378C6F1-4409-FC7C-2B8C-5595A50595F7}"/>
                  </a:ext>
                </a:extLst>
              </p:cNvPr>
              <p:cNvSpPr/>
              <p:nvPr/>
            </p:nvSpPr>
            <p:spPr>
              <a:xfrm rot="5400000">
                <a:off x="4246880" y="283464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1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+mn-cs"/>
                  <a:sym typeface="Arial"/>
                </a:endParaRPr>
              </a:p>
            </p:txBody>
          </p:sp>
        </p:grpSp>
      </p:grp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C16598BC-4BD9-9337-A28A-A1DB1897581F}"/>
              </a:ext>
            </a:extLst>
          </p:cNvPr>
          <p:cNvSpPr txBox="1"/>
          <p:nvPr/>
        </p:nvSpPr>
        <p:spPr>
          <a:xfrm>
            <a:off x="1266189" y="1134725"/>
            <a:ext cx="10161905" cy="670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23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ja-JP" sz="1600" dirty="0">
                <a:latin typeface="+mj-ea"/>
                <a:ea typeface="+mj-ea"/>
              </a:rPr>
              <a:t>Yahoo! JAPAN</a:t>
            </a:r>
            <a:r>
              <a:rPr lang="ja-JP" altLang="en-US" sz="1600" dirty="0">
                <a:latin typeface="+mj-ea"/>
                <a:ea typeface="+mj-ea"/>
              </a:rPr>
              <a:t>トップのトピックス直下において、</a:t>
            </a:r>
            <a:r>
              <a:rPr lang="ja-JP" altLang="en-US" sz="1600" b="1" dirty="0">
                <a:latin typeface="+mj-ea"/>
                <a:ea typeface="+mj-ea"/>
              </a:rPr>
              <a:t>特定日をニュース的な訴求で告知</a:t>
            </a:r>
            <a:r>
              <a:rPr lang="ja-JP" altLang="en-US" sz="1600" dirty="0">
                <a:latin typeface="+mj-ea"/>
                <a:ea typeface="+mj-ea"/>
              </a:rPr>
              <a:t>することでユーザーの目を引き、</a:t>
            </a:r>
            <a:r>
              <a:rPr lang="ja-JP" altLang="en-US" sz="1600" b="1" dirty="0">
                <a:latin typeface="+mj-ea"/>
                <a:ea typeface="+mj-ea"/>
              </a:rPr>
              <a:t>大量のユーザーをタイアップに集客</a:t>
            </a:r>
            <a:r>
              <a:rPr lang="ja-JP" altLang="en-US" sz="1600" dirty="0">
                <a:latin typeface="+mj-ea"/>
                <a:ea typeface="+mj-ea"/>
              </a:rPr>
              <a:t>します</a:t>
            </a:r>
            <a:endParaRPr kumimoji="1" lang="ja-JP" altLang="en-U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吹き出し: 四角形 42">
            <a:extLst>
              <a:ext uri="{FF2B5EF4-FFF2-40B4-BE49-F238E27FC236}">
                <a16:creationId xmlns:a16="http://schemas.microsoft.com/office/drawing/2014/main" id="{252F1398-9679-612D-41DF-F6CCBBD175E3}"/>
              </a:ext>
            </a:extLst>
          </p:cNvPr>
          <p:cNvSpPr/>
          <p:nvPr/>
        </p:nvSpPr>
        <p:spPr>
          <a:xfrm>
            <a:off x="587374" y="4943475"/>
            <a:ext cx="2136775" cy="553086"/>
          </a:xfrm>
          <a:prstGeom prst="wedgeRectCallout">
            <a:avLst>
              <a:gd name="adj1" fmla="val -19319"/>
              <a:gd name="adj2" fmla="val 90086"/>
            </a:avLst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3028C4DB-BE9A-62C2-050A-890025F9CD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870" y="4958737"/>
            <a:ext cx="2085190" cy="500911"/>
          </a:xfrm>
          <a:prstGeom prst="rect">
            <a:avLst/>
          </a:prstGeom>
        </p:spPr>
      </p:pic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D1C6D6BB-E256-63B5-5087-3362A0E709C5}"/>
              </a:ext>
            </a:extLst>
          </p:cNvPr>
          <p:cNvGrpSpPr/>
          <p:nvPr/>
        </p:nvGrpSpPr>
        <p:grpSpPr>
          <a:xfrm>
            <a:off x="977995" y="1816196"/>
            <a:ext cx="251269" cy="251269"/>
            <a:chOff x="711200" y="1442638"/>
            <a:chExt cx="338554" cy="338554"/>
          </a:xfrm>
        </p:grpSpPr>
        <p:sp>
          <p:nvSpPr>
            <p:cNvPr id="49" name="円/楕円 1027">
              <a:extLst>
                <a:ext uri="{FF2B5EF4-FFF2-40B4-BE49-F238E27FC236}">
                  <a16:creationId xmlns:a16="http://schemas.microsoft.com/office/drawing/2014/main" id="{442D88E0-98B9-DCE6-13F4-A9C8D0128085}"/>
                </a:ext>
              </a:extLst>
            </p:cNvPr>
            <p:cNvSpPr/>
            <p:nvPr/>
          </p:nvSpPr>
          <p:spPr>
            <a:xfrm>
              <a:off x="711200" y="1442638"/>
              <a:ext cx="338554" cy="338554"/>
            </a:xfrm>
            <a:prstGeom prst="ellipse">
              <a:avLst/>
            </a:prstGeom>
            <a:solidFill>
              <a:srgbClr val="000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1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+mn-cs"/>
                <a:sym typeface="Arial"/>
              </a:endParaRPr>
            </a:p>
          </p:txBody>
        </p:sp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192F3780-6DDE-C40B-1539-2D00EA1B131C}"/>
                </a:ext>
              </a:extLst>
            </p:cNvPr>
            <p:cNvGrpSpPr/>
            <p:nvPr/>
          </p:nvGrpSpPr>
          <p:grpSpPr>
            <a:xfrm rot="18900000">
              <a:off x="817024" y="1534352"/>
              <a:ext cx="131682" cy="110134"/>
              <a:chOff x="4013200" y="2692400"/>
              <a:chExt cx="558800" cy="467360"/>
            </a:xfrm>
            <a:solidFill>
              <a:schemeClr val="bg1"/>
            </a:solidFill>
          </p:grpSpPr>
          <p:sp>
            <p:nvSpPr>
              <p:cNvPr id="51" name="正方形/長方形 50">
                <a:extLst>
                  <a:ext uri="{FF2B5EF4-FFF2-40B4-BE49-F238E27FC236}">
                    <a16:creationId xmlns:a16="http://schemas.microsoft.com/office/drawing/2014/main" id="{AA160893-023A-1236-D708-060E180B829B}"/>
                  </a:ext>
                </a:extLst>
              </p:cNvPr>
              <p:cNvSpPr/>
              <p:nvPr/>
            </p:nvSpPr>
            <p:spPr>
              <a:xfrm>
                <a:off x="4013200" y="269240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1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+mn-cs"/>
                  <a:sym typeface="Arial"/>
                </a:endParaRPr>
              </a:p>
            </p:txBody>
          </p:sp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FB356B3F-2987-8FD5-0B00-7EB726678B92}"/>
                  </a:ext>
                </a:extLst>
              </p:cNvPr>
              <p:cNvSpPr/>
              <p:nvPr/>
            </p:nvSpPr>
            <p:spPr>
              <a:xfrm rot="5400000">
                <a:off x="4246880" y="283464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1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+mn-cs"/>
                  <a:sym typeface="Arial"/>
                </a:endParaRPr>
              </a:p>
            </p:txBody>
          </p:sp>
        </p:grpSp>
      </p:grp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A4CBC33F-CACD-DF91-ED1B-870FE19A0638}"/>
              </a:ext>
            </a:extLst>
          </p:cNvPr>
          <p:cNvSpPr txBox="1"/>
          <p:nvPr/>
        </p:nvSpPr>
        <p:spPr>
          <a:xfrm>
            <a:off x="1276349" y="1764645"/>
            <a:ext cx="10161905" cy="670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23">
              <a:lnSpc>
                <a:spcPct val="120000"/>
              </a:lnSpc>
              <a:spcBef>
                <a:spcPct val="20000"/>
              </a:spcBef>
              <a:defRPr/>
            </a:pPr>
            <a:r>
              <a:rPr lang="ja-JP" altLang="en-US" sz="1600" dirty="0">
                <a:latin typeface="+mj-ea"/>
                <a:ea typeface="+mj-ea"/>
              </a:rPr>
              <a:t>特定日に絡めた広告主様のタイアップコンテンツを</a:t>
            </a:r>
            <a:r>
              <a:rPr lang="ja-JP" altLang="en-US" sz="1600" b="1" dirty="0">
                <a:latin typeface="+mj-ea"/>
                <a:ea typeface="+mj-ea"/>
              </a:rPr>
              <a:t>ニュース記事体裁で掲載</a:t>
            </a:r>
            <a:r>
              <a:rPr lang="ja-JP" altLang="en-US" sz="1600" dirty="0">
                <a:latin typeface="+mj-ea"/>
                <a:ea typeface="+mj-ea"/>
              </a:rPr>
              <a:t>することで、ターゲットに</a:t>
            </a:r>
            <a:r>
              <a:rPr lang="ja-JP" altLang="en-US" sz="1600" b="1" dirty="0">
                <a:latin typeface="+mj-ea"/>
                <a:ea typeface="+mj-ea"/>
              </a:rPr>
              <a:t>対して企業やブランドの情報を自然な形で擦り込みます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5ECA1B51-0BF5-81E2-2750-CEEC357A74D8}"/>
              </a:ext>
            </a:extLst>
          </p:cNvPr>
          <p:cNvGrpSpPr/>
          <p:nvPr/>
        </p:nvGrpSpPr>
        <p:grpSpPr>
          <a:xfrm>
            <a:off x="812800" y="2702559"/>
            <a:ext cx="4797425" cy="423885"/>
            <a:chOff x="489666" y="2748799"/>
            <a:chExt cx="2939165" cy="410326"/>
          </a:xfrm>
          <a:solidFill>
            <a:schemeClr val="accent3"/>
          </a:solidFill>
        </p:grpSpPr>
        <p:sp>
          <p:nvSpPr>
            <p:cNvPr id="56" name="角丸四角形 4">
              <a:extLst>
                <a:ext uri="{FF2B5EF4-FFF2-40B4-BE49-F238E27FC236}">
                  <a16:creationId xmlns:a16="http://schemas.microsoft.com/office/drawing/2014/main" id="{14C7F5EF-D407-1ADF-3290-0D231731E594}"/>
                </a:ext>
              </a:extLst>
            </p:cNvPr>
            <p:cNvSpPr/>
            <p:nvPr/>
          </p:nvSpPr>
          <p:spPr>
            <a:xfrm>
              <a:off x="489666" y="2748799"/>
              <a:ext cx="2939165" cy="342000"/>
            </a:xfrm>
            <a:prstGeom prst="roundRect">
              <a:avLst>
                <a:gd name="adj" fmla="val 50000"/>
              </a:avLst>
            </a:prstGeom>
            <a:grp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45720"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kumimoji="0" lang="ja-JP" altLang="en-US" sz="1400" b="1" kern="0" dirty="0">
                  <a:solidFill>
                    <a:srgbClr val="F5F5F5"/>
                  </a:solidFill>
                  <a:latin typeface="メイリオ" panose="020B0604030504040204" pitchFamily="50" charset="-128"/>
                </a:rPr>
                <a:t>トピックス</a:t>
              </a:r>
              <a:r>
                <a:rPr kumimoji="0" lang="en-US" altLang="ja-JP" sz="1400" b="1" kern="0" dirty="0">
                  <a:solidFill>
                    <a:srgbClr val="F5F5F5"/>
                  </a:solidFill>
                  <a:latin typeface="メイリオ" panose="020B0604030504040204" pitchFamily="50" charset="-128"/>
                </a:rPr>
                <a:t>PR</a:t>
              </a:r>
              <a:r>
                <a:rPr kumimoji="0" lang="ja-JP" altLang="en-US" sz="1400" b="1" kern="0" dirty="0">
                  <a:solidFill>
                    <a:srgbClr val="F5F5F5"/>
                  </a:solidFill>
                  <a:latin typeface="メイリオ" panose="020B0604030504040204" pitchFamily="50" charset="-128"/>
                </a:rPr>
                <a:t>　</a:t>
              </a:r>
              <a:r>
                <a:rPr kumimoji="0" lang="en-US" altLang="ja-JP" sz="1400" b="1" kern="0" dirty="0">
                  <a:solidFill>
                    <a:srgbClr val="F5F5F5"/>
                  </a:solidFill>
                  <a:latin typeface="メイリオ" panose="020B0604030504040204" pitchFamily="50" charset="-128"/>
                </a:rPr>
                <a:t>SP</a:t>
              </a:r>
              <a:r>
                <a:rPr kumimoji="0" lang="ja-JP" altLang="en-US" sz="1400" b="1" kern="0" dirty="0">
                  <a:solidFill>
                    <a:srgbClr val="F5F5F5"/>
                  </a:solidFill>
                  <a:latin typeface="メイリオ" panose="020B0604030504040204" pitchFamily="50" charset="-128"/>
                </a:rPr>
                <a:t>（オールリーチ）</a:t>
              </a:r>
            </a:p>
          </p:txBody>
        </p:sp>
        <p:sp>
          <p:nvSpPr>
            <p:cNvPr id="57" name="三角形 5">
              <a:extLst>
                <a:ext uri="{FF2B5EF4-FFF2-40B4-BE49-F238E27FC236}">
                  <a16:creationId xmlns:a16="http://schemas.microsoft.com/office/drawing/2014/main" id="{3E8C6487-7A81-5E8A-37FC-FDACDB675061}"/>
                </a:ext>
              </a:extLst>
            </p:cNvPr>
            <p:cNvSpPr/>
            <p:nvPr/>
          </p:nvSpPr>
          <p:spPr>
            <a:xfrm rot="10800000">
              <a:off x="1910045" y="3076575"/>
              <a:ext cx="95758" cy="82550"/>
            </a:xfrm>
            <a:prstGeom prst="triangle">
              <a:avLst/>
            </a:prstGeom>
            <a:grpFill/>
            <a:ln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14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D5D14014-9F93-377B-0890-EB04B0B77CAB}"/>
              </a:ext>
            </a:extLst>
          </p:cNvPr>
          <p:cNvGrpSpPr/>
          <p:nvPr/>
        </p:nvGrpSpPr>
        <p:grpSpPr>
          <a:xfrm>
            <a:off x="6644640" y="2702559"/>
            <a:ext cx="4797425" cy="423885"/>
            <a:chOff x="489666" y="2748799"/>
            <a:chExt cx="2939165" cy="410326"/>
          </a:xfrm>
          <a:solidFill>
            <a:schemeClr val="accent3"/>
          </a:solidFill>
        </p:grpSpPr>
        <p:sp>
          <p:nvSpPr>
            <p:cNvPr id="59" name="角丸四角形 4">
              <a:extLst>
                <a:ext uri="{FF2B5EF4-FFF2-40B4-BE49-F238E27FC236}">
                  <a16:creationId xmlns:a16="http://schemas.microsoft.com/office/drawing/2014/main" id="{CDB77294-C8F4-2BE4-8F37-8C1E62FB3462}"/>
                </a:ext>
              </a:extLst>
            </p:cNvPr>
            <p:cNvSpPr/>
            <p:nvPr/>
          </p:nvSpPr>
          <p:spPr>
            <a:xfrm>
              <a:off x="489666" y="2748799"/>
              <a:ext cx="2939165" cy="342000"/>
            </a:xfrm>
            <a:prstGeom prst="roundRect">
              <a:avLst>
                <a:gd name="adj" fmla="val 50000"/>
              </a:avLst>
            </a:prstGeom>
            <a:grpFill/>
            <a:ln w="2222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45720"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kumimoji="0" lang="en-US" altLang="ja-JP" sz="1400" b="1" kern="0" dirty="0">
                  <a:solidFill>
                    <a:srgbClr val="F5F5F5"/>
                  </a:solidFill>
                  <a:latin typeface="メイリオ" panose="020B0604030504040204" pitchFamily="50" charset="-128"/>
                </a:rPr>
                <a:t>Yahoo!</a:t>
              </a:r>
              <a:r>
                <a:rPr kumimoji="0" lang="ja-JP" altLang="en-US" sz="1400" b="1" kern="0" dirty="0">
                  <a:solidFill>
                    <a:srgbClr val="F5F5F5"/>
                  </a:solidFill>
                  <a:latin typeface="メイリオ" panose="020B0604030504040204" pitchFamily="50" charset="-128"/>
                </a:rPr>
                <a:t>ニュース タイアップ</a:t>
              </a:r>
              <a:endParaRPr kumimoji="0" lang="en-US" altLang="ja-JP" sz="1400" b="1" kern="0" dirty="0">
                <a:solidFill>
                  <a:srgbClr val="F5F5F5"/>
                </a:solidFill>
                <a:latin typeface="メイリオ" panose="020B0604030504040204" pitchFamily="50" charset="-128"/>
              </a:endParaRPr>
            </a:p>
          </p:txBody>
        </p:sp>
        <p:sp>
          <p:nvSpPr>
            <p:cNvPr id="60" name="三角形 5">
              <a:extLst>
                <a:ext uri="{FF2B5EF4-FFF2-40B4-BE49-F238E27FC236}">
                  <a16:creationId xmlns:a16="http://schemas.microsoft.com/office/drawing/2014/main" id="{2A598129-3E1C-2ADD-8DC4-FF8CFCF618B8}"/>
                </a:ext>
              </a:extLst>
            </p:cNvPr>
            <p:cNvSpPr/>
            <p:nvPr/>
          </p:nvSpPr>
          <p:spPr>
            <a:xfrm rot="10800000">
              <a:off x="1910045" y="3076575"/>
              <a:ext cx="95758" cy="82550"/>
            </a:xfrm>
            <a:prstGeom prst="triangle">
              <a:avLst/>
            </a:prstGeom>
            <a:grpFill/>
            <a:ln cap="rnd">
              <a:solidFill>
                <a:schemeClr val="accent3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 sz="14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61" name="楕円 60">
            <a:extLst>
              <a:ext uri="{FF2B5EF4-FFF2-40B4-BE49-F238E27FC236}">
                <a16:creationId xmlns:a16="http://schemas.microsoft.com/office/drawing/2014/main" id="{8CCCFFDA-5845-84C2-FA87-7A0370406D95}"/>
              </a:ext>
            </a:extLst>
          </p:cNvPr>
          <p:cNvSpPr/>
          <p:nvPr/>
        </p:nvSpPr>
        <p:spPr>
          <a:xfrm>
            <a:off x="5354320" y="2448560"/>
            <a:ext cx="863600" cy="8636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2" name="図 139">
            <a:extLst>
              <a:ext uri="{FF2B5EF4-FFF2-40B4-BE49-F238E27FC236}">
                <a16:creationId xmlns:a16="http://schemas.microsoft.com/office/drawing/2014/main" id="{15AAEEB3-8186-6AD5-4F4D-9D30836EB2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41087" y="2583198"/>
            <a:ext cx="257695" cy="283464"/>
          </a:xfrm>
          <a:prstGeom prst="rect">
            <a:avLst/>
          </a:prstGeom>
        </p:spPr>
      </p:pic>
      <p:pic>
        <p:nvPicPr>
          <p:cNvPr id="63" name="図 139">
            <a:extLst>
              <a:ext uri="{FF2B5EF4-FFF2-40B4-BE49-F238E27FC236}">
                <a16:creationId xmlns:a16="http://schemas.microsoft.com/office/drawing/2014/main" id="{BEE388A5-3283-9C6A-2B04-768BA5141D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84272" y="2664478"/>
            <a:ext cx="257695" cy="283464"/>
          </a:xfrm>
          <a:prstGeom prst="rect">
            <a:avLst/>
          </a:prstGeom>
        </p:spPr>
      </p:pic>
      <p:pic>
        <p:nvPicPr>
          <p:cNvPr id="64" name="図 139">
            <a:extLst>
              <a:ext uri="{FF2B5EF4-FFF2-40B4-BE49-F238E27FC236}">
                <a16:creationId xmlns:a16="http://schemas.microsoft.com/office/drawing/2014/main" id="{61096709-6C28-70A4-05D5-A384483050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35105" y="2887998"/>
            <a:ext cx="257695" cy="283464"/>
          </a:xfrm>
          <a:prstGeom prst="rect">
            <a:avLst/>
          </a:prstGeom>
        </p:spPr>
      </p:pic>
      <p:sp>
        <p:nvSpPr>
          <p:cNvPr id="20" name="矢印: 右 19">
            <a:extLst>
              <a:ext uri="{FF2B5EF4-FFF2-40B4-BE49-F238E27FC236}">
                <a16:creationId xmlns:a16="http://schemas.microsoft.com/office/drawing/2014/main" id="{80010DA0-750F-D4A6-1C30-E44ECD7DD4C2}"/>
              </a:ext>
            </a:extLst>
          </p:cNvPr>
          <p:cNvSpPr/>
          <p:nvPr/>
        </p:nvSpPr>
        <p:spPr>
          <a:xfrm>
            <a:off x="6106160" y="2458720"/>
            <a:ext cx="605233" cy="847755"/>
          </a:xfrm>
          <a:prstGeom prst="rightArrow">
            <a:avLst>
              <a:gd name="adj1" fmla="val 50000"/>
              <a:gd name="adj2" fmla="val 66280"/>
            </a:avLst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044C2C3E-F350-50A3-7ADA-F87E70778754}"/>
              </a:ext>
            </a:extLst>
          </p:cNvPr>
          <p:cNvSpPr txBox="1"/>
          <p:nvPr/>
        </p:nvSpPr>
        <p:spPr>
          <a:xfrm>
            <a:off x="6087744" y="2730212"/>
            <a:ext cx="6197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23">
              <a:spcBef>
                <a:spcPct val="20000"/>
              </a:spcBef>
              <a:defRPr/>
            </a:pPr>
            <a:r>
              <a:rPr lang="ja-JP" altLang="en-US" sz="1600" b="1" dirty="0">
                <a:solidFill>
                  <a:schemeClr val="bg1"/>
                </a:solidFill>
                <a:latin typeface="+mj-ea"/>
                <a:ea typeface="+mj-ea"/>
              </a:rPr>
              <a:t>集客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66" name="Google Shape;715;p35">
            <a:extLst>
              <a:ext uri="{FF2B5EF4-FFF2-40B4-BE49-F238E27FC236}">
                <a16:creationId xmlns:a16="http://schemas.microsoft.com/office/drawing/2014/main" id="{BADD3B8F-A075-FE52-6817-C64971D6F5C2}"/>
              </a:ext>
            </a:extLst>
          </p:cNvPr>
          <p:cNvGrpSpPr/>
          <p:nvPr/>
        </p:nvGrpSpPr>
        <p:grpSpPr>
          <a:xfrm rot="7827236" flipH="1">
            <a:off x="2927635" y="3435531"/>
            <a:ext cx="155639" cy="111400"/>
            <a:chOff x="5267325" y="-389704"/>
            <a:chExt cx="1171565" cy="982879"/>
          </a:xfrm>
          <a:solidFill>
            <a:schemeClr val="accent1"/>
          </a:solidFill>
        </p:grpSpPr>
        <p:sp>
          <p:nvSpPr>
            <p:cNvPr id="67" name="Google Shape;716;p35">
              <a:extLst>
                <a:ext uri="{FF2B5EF4-FFF2-40B4-BE49-F238E27FC236}">
                  <a16:creationId xmlns:a16="http://schemas.microsoft.com/office/drawing/2014/main" id="{12C8CB78-D885-6039-F1B8-33A60716209D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717;p35">
              <a:extLst>
                <a:ext uri="{FF2B5EF4-FFF2-40B4-BE49-F238E27FC236}">
                  <a16:creationId xmlns:a16="http://schemas.microsoft.com/office/drawing/2014/main" id="{2801D1AC-757E-91F7-9B42-72819C808231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A6F10B39-8D51-1F44-D850-860649953E66}"/>
              </a:ext>
            </a:extLst>
          </p:cNvPr>
          <p:cNvSpPr/>
          <p:nvPr/>
        </p:nvSpPr>
        <p:spPr>
          <a:xfrm>
            <a:off x="1130300" y="5759450"/>
            <a:ext cx="130175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9" name="図 68">
            <a:extLst>
              <a:ext uri="{FF2B5EF4-FFF2-40B4-BE49-F238E27FC236}">
                <a16:creationId xmlns:a16="http://schemas.microsoft.com/office/drawing/2014/main" id="{091CC6AE-E2A6-3E0C-BDDE-DCD62104013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7725" y="5741670"/>
            <a:ext cx="1272255" cy="305625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D5E0BB35-893B-AC6B-4AB0-8ED7123B2A6E}"/>
              </a:ext>
            </a:extLst>
          </p:cNvPr>
          <p:cNvSpPr/>
          <p:nvPr/>
        </p:nvSpPr>
        <p:spPr>
          <a:xfrm>
            <a:off x="3120323" y="4076700"/>
            <a:ext cx="2661164" cy="52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Yahoo!</a:t>
            </a: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ニューストピックスに近い広告形式</a:t>
            </a: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</a:t>
            </a:r>
            <a:r>
              <a:rPr lang="en-US" altLang="ja-JP" sz="12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PR</a:t>
            </a: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可能</a:t>
            </a:r>
          </a:p>
        </p:txBody>
      </p:sp>
      <p:grpSp>
        <p:nvGrpSpPr>
          <p:cNvPr id="72" name="Google Shape;715;p35">
            <a:extLst>
              <a:ext uri="{FF2B5EF4-FFF2-40B4-BE49-F238E27FC236}">
                <a16:creationId xmlns:a16="http://schemas.microsoft.com/office/drawing/2014/main" id="{B7BA4A44-487A-6F6C-74E2-2A707FC482ED}"/>
              </a:ext>
            </a:extLst>
          </p:cNvPr>
          <p:cNvGrpSpPr/>
          <p:nvPr/>
        </p:nvGrpSpPr>
        <p:grpSpPr>
          <a:xfrm rot="7827236" flipH="1">
            <a:off x="2927635" y="4149906"/>
            <a:ext cx="155639" cy="111400"/>
            <a:chOff x="5267325" y="-389704"/>
            <a:chExt cx="1171565" cy="982879"/>
          </a:xfrm>
          <a:solidFill>
            <a:schemeClr val="accent1"/>
          </a:solidFill>
        </p:grpSpPr>
        <p:sp>
          <p:nvSpPr>
            <p:cNvPr id="73" name="Google Shape;716;p35">
              <a:extLst>
                <a:ext uri="{FF2B5EF4-FFF2-40B4-BE49-F238E27FC236}">
                  <a16:creationId xmlns:a16="http://schemas.microsoft.com/office/drawing/2014/main" id="{37A88893-02E6-FAE8-422F-AB687FEC5723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17;p35">
              <a:extLst>
                <a:ext uri="{FF2B5EF4-FFF2-40B4-BE49-F238E27FC236}">
                  <a16:creationId xmlns:a16="http://schemas.microsoft.com/office/drawing/2014/main" id="{10A8E802-2CEF-FBF0-B506-78B369B8219F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40D0832E-9F5B-E9FB-FCE6-7C75C64B561F}"/>
              </a:ext>
            </a:extLst>
          </p:cNvPr>
          <p:cNvSpPr/>
          <p:nvPr/>
        </p:nvSpPr>
        <p:spPr>
          <a:xfrm>
            <a:off x="3120323" y="4638675"/>
            <a:ext cx="2661164" cy="52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単日配信＆その日訪れた全ユーザーへリーチ</a:t>
            </a: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</a:rPr>
              <a:t>（リーチ</a:t>
            </a:r>
            <a:r>
              <a:rPr lang="en-US" altLang="ja-JP" sz="1200" dirty="0">
                <a:solidFill>
                  <a:srgbClr val="0D0D0D"/>
                </a:solidFill>
                <a:latin typeface="メイリオ" panose="020B0604030504040204" pitchFamily="50" charset="-128"/>
              </a:rPr>
              <a:t>SOV100</a:t>
            </a: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</a:rPr>
              <a:t>％）</a:t>
            </a:r>
          </a:p>
        </p:txBody>
      </p:sp>
      <p:grpSp>
        <p:nvGrpSpPr>
          <p:cNvPr id="76" name="Google Shape;715;p35">
            <a:extLst>
              <a:ext uri="{FF2B5EF4-FFF2-40B4-BE49-F238E27FC236}">
                <a16:creationId xmlns:a16="http://schemas.microsoft.com/office/drawing/2014/main" id="{398BB638-B30E-F8ED-931E-6FAF68F87CFD}"/>
              </a:ext>
            </a:extLst>
          </p:cNvPr>
          <p:cNvGrpSpPr/>
          <p:nvPr/>
        </p:nvGrpSpPr>
        <p:grpSpPr>
          <a:xfrm rot="7827236" flipH="1">
            <a:off x="2927635" y="4711881"/>
            <a:ext cx="155639" cy="111400"/>
            <a:chOff x="5267325" y="-389704"/>
            <a:chExt cx="1171565" cy="982879"/>
          </a:xfrm>
          <a:solidFill>
            <a:schemeClr val="accent1"/>
          </a:solidFill>
        </p:grpSpPr>
        <p:sp>
          <p:nvSpPr>
            <p:cNvPr id="77" name="Google Shape;716;p35">
              <a:extLst>
                <a:ext uri="{FF2B5EF4-FFF2-40B4-BE49-F238E27FC236}">
                  <a16:creationId xmlns:a16="http://schemas.microsoft.com/office/drawing/2014/main" id="{32A20C44-AE84-3A2B-0E9A-5855F975EE7D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17;p35">
              <a:extLst>
                <a:ext uri="{FF2B5EF4-FFF2-40B4-BE49-F238E27FC236}">
                  <a16:creationId xmlns:a16="http://schemas.microsoft.com/office/drawing/2014/main" id="{99FCD928-6242-5BBB-E3A1-5CD66EF325C6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FFC882A-82E1-26BA-9AC6-9A683CFEB31B}"/>
              </a:ext>
            </a:extLst>
          </p:cNvPr>
          <p:cNvSpPr/>
          <p:nvPr/>
        </p:nvSpPr>
        <p:spPr>
          <a:xfrm>
            <a:off x="3120323" y="5200650"/>
            <a:ext cx="26611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想定</a:t>
            </a:r>
            <a:r>
              <a:rPr lang="en-US" altLang="ja-JP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1750</a:t>
            </a: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万</a:t>
            </a:r>
            <a:r>
              <a:rPr lang="en-US" altLang="ja-JP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V</a:t>
            </a: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リーチ</a:t>
            </a:r>
            <a:r>
              <a:rPr lang="en-US" altLang="ja-JP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/</a:t>
            </a: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日</a:t>
            </a:r>
          </a:p>
        </p:txBody>
      </p:sp>
      <p:grpSp>
        <p:nvGrpSpPr>
          <p:cNvPr id="80" name="Google Shape;715;p35">
            <a:extLst>
              <a:ext uri="{FF2B5EF4-FFF2-40B4-BE49-F238E27FC236}">
                <a16:creationId xmlns:a16="http://schemas.microsoft.com/office/drawing/2014/main" id="{542E556A-C925-615D-D15A-C7F3BBDC8D78}"/>
              </a:ext>
            </a:extLst>
          </p:cNvPr>
          <p:cNvGrpSpPr/>
          <p:nvPr/>
        </p:nvGrpSpPr>
        <p:grpSpPr>
          <a:xfrm rot="7827236" flipH="1">
            <a:off x="2927635" y="5273856"/>
            <a:ext cx="155639" cy="111400"/>
            <a:chOff x="5267325" y="-389704"/>
            <a:chExt cx="1171565" cy="982879"/>
          </a:xfrm>
          <a:solidFill>
            <a:schemeClr val="accent1"/>
          </a:solidFill>
        </p:grpSpPr>
        <p:sp>
          <p:nvSpPr>
            <p:cNvPr id="81" name="Google Shape;716;p35">
              <a:extLst>
                <a:ext uri="{FF2B5EF4-FFF2-40B4-BE49-F238E27FC236}">
                  <a16:creationId xmlns:a16="http://schemas.microsoft.com/office/drawing/2014/main" id="{0A2A2D8D-9072-3FE4-68CA-90C599CF9033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717;p35">
              <a:extLst>
                <a:ext uri="{FF2B5EF4-FFF2-40B4-BE49-F238E27FC236}">
                  <a16:creationId xmlns:a16="http://schemas.microsoft.com/office/drawing/2014/main" id="{49EB6635-99CD-8EE2-562C-62A41C0D47DC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E7BABBB5-E4DB-D550-D829-4478E84D9DF5}"/>
              </a:ext>
            </a:extLst>
          </p:cNvPr>
          <p:cNvSpPr/>
          <p:nvPr/>
        </p:nvSpPr>
        <p:spPr>
          <a:xfrm>
            <a:off x="8816273" y="3362325"/>
            <a:ext cx="2661164" cy="74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Yahoo!</a:t>
            </a: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ニュースドメインおよび　ロゴの配下</a:t>
            </a: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</a:rPr>
              <a:t>で、ネイティブなニュース記事体裁で掲載</a:t>
            </a:r>
          </a:p>
        </p:txBody>
      </p:sp>
      <p:grpSp>
        <p:nvGrpSpPr>
          <p:cNvPr id="84" name="Google Shape;715;p35">
            <a:extLst>
              <a:ext uri="{FF2B5EF4-FFF2-40B4-BE49-F238E27FC236}">
                <a16:creationId xmlns:a16="http://schemas.microsoft.com/office/drawing/2014/main" id="{9A9E8FDA-22A1-0448-2E4E-D55CEDEF610A}"/>
              </a:ext>
            </a:extLst>
          </p:cNvPr>
          <p:cNvGrpSpPr/>
          <p:nvPr/>
        </p:nvGrpSpPr>
        <p:grpSpPr>
          <a:xfrm rot="7827236" flipH="1">
            <a:off x="8623585" y="3435531"/>
            <a:ext cx="155639" cy="111400"/>
            <a:chOff x="5267325" y="-389704"/>
            <a:chExt cx="1171565" cy="982879"/>
          </a:xfrm>
          <a:solidFill>
            <a:schemeClr val="accent1"/>
          </a:solidFill>
        </p:grpSpPr>
        <p:sp>
          <p:nvSpPr>
            <p:cNvPr id="85" name="Google Shape;716;p35">
              <a:extLst>
                <a:ext uri="{FF2B5EF4-FFF2-40B4-BE49-F238E27FC236}">
                  <a16:creationId xmlns:a16="http://schemas.microsoft.com/office/drawing/2014/main" id="{B808CAFE-BA2E-D56D-7824-283F23549B4B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717;p35">
              <a:extLst>
                <a:ext uri="{FF2B5EF4-FFF2-40B4-BE49-F238E27FC236}">
                  <a16:creationId xmlns:a16="http://schemas.microsoft.com/office/drawing/2014/main" id="{62D14863-45F6-1584-B6DC-178E1E9B037D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F14A0CBF-120C-84E0-1BE2-26601885A929}"/>
              </a:ext>
            </a:extLst>
          </p:cNvPr>
          <p:cNvSpPr/>
          <p:nvPr/>
        </p:nvSpPr>
        <p:spPr>
          <a:xfrm>
            <a:off x="8816273" y="4076700"/>
            <a:ext cx="2661164" cy="74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Yahoo!</a:t>
            </a: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ニュースの媒体信用力</a:t>
            </a: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が　基盤となり、広告主様の情報への</a:t>
            </a:r>
            <a:endParaRPr lang="en-US" altLang="ja-JP" sz="120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注目度と信頼性が高まる</a:t>
            </a:r>
          </a:p>
        </p:txBody>
      </p:sp>
      <p:grpSp>
        <p:nvGrpSpPr>
          <p:cNvPr id="88" name="Google Shape;715;p35">
            <a:extLst>
              <a:ext uri="{FF2B5EF4-FFF2-40B4-BE49-F238E27FC236}">
                <a16:creationId xmlns:a16="http://schemas.microsoft.com/office/drawing/2014/main" id="{FB753F9F-0EE2-9F65-081A-2A3279735A3C}"/>
              </a:ext>
            </a:extLst>
          </p:cNvPr>
          <p:cNvGrpSpPr/>
          <p:nvPr/>
        </p:nvGrpSpPr>
        <p:grpSpPr>
          <a:xfrm rot="7827236" flipH="1">
            <a:off x="8623585" y="4149906"/>
            <a:ext cx="155639" cy="111400"/>
            <a:chOff x="5267325" y="-389704"/>
            <a:chExt cx="1171565" cy="982879"/>
          </a:xfrm>
          <a:solidFill>
            <a:schemeClr val="accent1"/>
          </a:solidFill>
        </p:grpSpPr>
        <p:sp>
          <p:nvSpPr>
            <p:cNvPr id="89" name="Google Shape;716;p35">
              <a:extLst>
                <a:ext uri="{FF2B5EF4-FFF2-40B4-BE49-F238E27FC236}">
                  <a16:creationId xmlns:a16="http://schemas.microsoft.com/office/drawing/2014/main" id="{EB741CA1-DEDB-510C-5070-1F211D9A5248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717;p35">
              <a:extLst>
                <a:ext uri="{FF2B5EF4-FFF2-40B4-BE49-F238E27FC236}">
                  <a16:creationId xmlns:a16="http://schemas.microsoft.com/office/drawing/2014/main" id="{31C9A911-56E1-60F0-BBE1-6A49209BC341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B4EC511E-790E-C810-8B8B-DBFDC390F5FB}"/>
              </a:ext>
            </a:extLst>
          </p:cNvPr>
          <p:cNvSpPr/>
          <p:nvPr/>
        </p:nvSpPr>
        <p:spPr>
          <a:xfrm>
            <a:off x="8816273" y="4838700"/>
            <a:ext cx="2661164" cy="52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2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ユーザーの膨大な閲覧、行動データ</a:t>
            </a:r>
            <a:r>
              <a:rPr lang="ja-JP" altLang="en-US" sz="1200" dirty="0">
                <a:solidFill>
                  <a:srgbClr val="0D0D0D"/>
                </a:solidFill>
                <a:latin typeface="メイリオ" panose="020B0604030504040204" pitchFamily="50" charset="-128"/>
              </a:rPr>
              <a:t>を制作に活用</a:t>
            </a:r>
          </a:p>
        </p:txBody>
      </p:sp>
      <p:grpSp>
        <p:nvGrpSpPr>
          <p:cNvPr id="94" name="Google Shape;715;p35">
            <a:extLst>
              <a:ext uri="{FF2B5EF4-FFF2-40B4-BE49-F238E27FC236}">
                <a16:creationId xmlns:a16="http://schemas.microsoft.com/office/drawing/2014/main" id="{AB3BBB6B-514D-7EBB-E7F2-C770EBA2F2A4}"/>
              </a:ext>
            </a:extLst>
          </p:cNvPr>
          <p:cNvGrpSpPr/>
          <p:nvPr/>
        </p:nvGrpSpPr>
        <p:grpSpPr>
          <a:xfrm rot="7827236" flipH="1">
            <a:off x="8623585" y="4911906"/>
            <a:ext cx="155639" cy="111400"/>
            <a:chOff x="5267325" y="-389704"/>
            <a:chExt cx="1171565" cy="982879"/>
          </a:xfrm>
          <a:solidFill>
            <a:schemeClr val="accent1"/>
          </a:solidFill>
        </p:grpSpPr>
        <p:sp>
          <p:nvSpPr>
            <p:cNvPr id="95" name="Google Shape;716;p35">
              <a:extLst>
                <a:ext uri="{FF2B5EF4-FFF2-40B4-BE49-F238E27FC236}">
                  <a16:creationId xmlns:a16="http://schemas.microsoft.com/office/drawing/2014/main" id="{D5263CFE-9D5A-E648-4111-FD63176ECABA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717;p35">
              <a:extLst>
                <a:ext uri="{FF2B5EF4-FFF2-40B4-BE49-F238E27FC236}">
                  <a16:creationId xmlns:a16="http://schemas.microsoft.com/office/drawing/2014/main" id="{2404BC93-53C7-461E-AA92-D1D93631B51B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3" name="正方形/長方形 102">
            <a:extLst>
              <a:ext uri="{FF2B5EF4-FFF2-40B4-BE49-F238E27FC236}">
                <a16:creationId xmlns:a16="http://schemas.microsoft.com/office/drawing/2014/main" id="{23287BA2-99FB-0174-547E-0C52B881F568}"/>
              </a:ext>
            </a:extLst>
          </p:cNvPr>
          <p:cNvSpPr/>
          <p:nvPr/>
        </p:nvSpPr>
        <p:spPr>
          <a:xfrm>
            <a:off x="8816273" y="5400675"/>
            <a:ext cx="2661164" cy="52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1200" b="1" dirty="0">
                <a:solidFill>
                  <a:srgbClr val="0D0D0D"/>
                </a:solidFill>
                <a:latin typeface="+mn-ea"/>
              </a:rPr>
              <a:t>Yahoo!</a:t>
            </a:r>
            <a:r>
              <a:rPr lang="ja-JP" altLang="en-US" sz="1200" b="1" dirty="0">
                <a:solidFill>
                  <a:srgbClr val="0D0D0D"/>
                </a:solidFill>
                <a:latin typeface="+mn-ea"/>
              </a:rPr>
              <a:t>ニュースのユーザーを知り尽くした</a:t>
            </a:r>
            <a:r>
              <a:rPr lang="ja-JP" altLang="en-US" sz="1200" dirty="0">
                <a:solidFill>
                  <a:srgbClr val="0D0D0D"/>
                </a:solidFill>
                <a:latin typeface="+mn-ea"/>
              </a:rPr>
              <a:t>編集者が制作</a:t>
            </a:r>
          </a:p>
        </p:txBody>
      </p:sp>
      <p:grpSp>
        <p:nvGrpSpPr>
          <p:cNvPr id="104" name="Google Shape;715;p35">
            <a:extLst>
              <a:ext uri="{FF2B5EF4-FFF2-40B4-BE49-F238E27FC236}">
                <a16:creationId xmlns:a16="http://schemas.microsoft.com/office/drawing/2014/main" id="{3F4849A6-D7E5-67D0-441B-6076894A6AC4}"/>
              </a:ext>
            </a:extLst>
          </p:cNvPr>
          <p:cNvGrpSpPr/>
          <p:nvPr/>
        </p:nvGrpSpPr>
        <p:grpSpPr>
          <a:xfrm rot="7827236" flipH="1">
            <a:off x="8623585" y="5473881"/>
            <a:ext cx="155639" cy="111400"/>
            <a:chOff x="5267325" y="-389704"/>
            <a:chExt cx="1171565" cy="982879"/>
          </a:xfrm>
          <a:solidFill>
            <a:schemeClr val="accent1"/>
          </a:solidFill>
        </p:grpSpPr>
        <p:sp>
          <p:nvSpPr>
            <p:cNvPr id="105" name="Google Shape;716;p35">
              <a:extLst>
                <a:ext uri="{FF2B5EF4-FFF2-40B4-BE49-F238E27FC236}">
                  <a16:creationId xmlns:a16="http://schemas.microsoft.com/office/drawing/2014/main" id="{AE2E14CD-6D14-D0BA-710B-1C6970AC3DC6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717;p35">
              <a:extLst>
                <a:ext uri="{FF2B5EF4-FFF2-40B4-BE49-F238E27FC236}">
                  <a16:creationId xmlns:a16="http://schemas.microsoft.com/office/drawing/2014/main" id="{4B786B02-A9D3-8486-300C-3C27DB447F03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FAA13CC4-D92C-451F-3529-E1D325C6A159}"/>
              </a:ext>
            </a:extLst>
          </p:cNvPr>
          <p:cNvSpPr/>
          <p:nvPr/>
        </p:nvSpPr>
        <p:spPr>
          <a:xfrm>
            <a:off x="2857379" y="5661432"/>
            <a:ext cx="3105271" cy="547836"/>
          </a:xfrm>
          <a:prstGeom prst="rect">
            <a:avLst/>
          </a:prstGeom>
          <a:solidFill>
            <a:srgbClr val="002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panose="020B0600070205080204" pitchFamily="34" charset="-128"/>
              <a:cs typeface="+mn-cs"/>
              <a:sym typeface="Arial"/>
            </a:endParaRPr>
          </a:p>
        </p:txBody>
      </p:sp>
      <p:sp>
        <p:nvSpPr>
          <p:cNvPr id="108" name="楕円 107">
            <a:extLst>
              <a:ext uri="{FF2B5EF4-FFF2-40B4-BE49-F238E27FC236}">
                <a16:creationId xmlns:a16="http://schemas.microsoft.com/office/drawing/2014/main" id="{2F451F18-B24A-1D9A-9ECB-39B761CA0737}"/>
              </a:ext>
            </a:extLst>
          </p:cNvPr>
          <p:cNvSpPr/>
          <p:nvPr/>
        </p:nvSpPr>
        <p:spPr>
          <a:xfrm>
            <a:off x="2914650" y="5618718"/>
            <a:ext cx="495300" cy="495300"/>
          </a:xfrm>
          <a:prstGeom prst="ellipse">
            <a:avLst/>
          </a:prstGeom>
          <a:solidFill>
            <a:schemeClr val="bg1"/>
          </a:solidFill>
          <a:ln>
            <a:solidFill>
              <a:srgbClr val="002A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1" name="正方形/長方形 110">
            <a:extLst>
              <a:ext uri="{FF2B5EF4-FFF2-40B4-BE49-F238E27FC236}">
                <a16:creationId xmlns:a16="http://schemas.microsoft.com/office/drawing/2014/main" id="{CBCEAF0E-D80B-B342-7A59-75D56AD4E372}"/>
              </a:ext>
            </a:extLst>
          </p:cNvPr>
          <p:cNvSpPr/>
          <p:nvPr/>
        </p:nvSpPr>
        <p:spPr>
          <a:xfrm>
            <a:off x="3368161" y="5866368"/>
            <a:ext cx="2661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bg1"/>
                </a:solidFill>
                <a:latin typeface="メイリオ" panose="020B0604030504040204" pitchFamily="50" charset="-128"/>
              </a:rPr>
              <a:t>20</a:t>
            </a:r>
            <a:r>
              <a:rPr lang="ja-JP" altLang="en-US" b="1" dirty="0">
                <a:solidFill>
                  <a:schemeClr val="bg1"/>
                </a:solidFill>
                <a:latin typeface="メイリオ" panose="020B0604030504040204" pitchFamily="50" charset="-128"/>
              </a:rPr>
              <a:t>％</a:t>
            </a:r>
            <a:r>
              <a:rPr lang="en-US" altLang="ja-JP" b="1" dirty="0">
                <a:solidFill>
                  <a:schemeClr val="bg1"/>
                </a:solidFill>
                <a:latin typeface="メイリオ" panose="020B0604030504040204" pitchFamily="50" charset="-128"/>
              </a:rPr>
              <a:t>Off </a:t>
            </a:r>
            <a:r>
              <a:rPr lang="ja-JP" altLang="en-US" sz="1200" b="1" dirty="0">
                <a:solidFill>
                  <a:schemeClr val="bg1"/>
                </a:solidFill>
                <a:latin typeface="メイリオ" panose="020B0604030504040204" pitchFamily="50" charset="-128"/>
              </a:rPr>
              <a:t>キャンペーン実施中</a:t>
            </a: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39D828D1-9207-3F1F-E390-09ED5B80D445}"/>
              </a:ext>
            </a:extLst>
          </p:cNvPr>
          <p:cNvSpPr/>
          <p:nvPr/>
        </p:nvSpPr>
        <p:spPr>
          <a:xfrm>
            <a:off x="3396736" y="5685393"/>
            <a:ext cx="266116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900" b="1" dirty="0">
                <a:solidFill>
                  <a:schemeClr val="bg1"/>
                </a:solidFill>
                <a:latin typeface="メイリオ" panose="020B0604030504040204" pitchFamily="50" charset="-128"/>
              </a:rPr>
              <a:t>Yahoo!</a:t>
            </a:r>
            <a:r>
              <a:rPr lang="ja-JP" altLang="en-US" sz="900" b="1" dirty="0">
                <a:solidFill>
                  <a:schemeClr val="bg1"/>
                </a:solidFill>
                <a:latin typeface="メイリオ" panose="020B0604030504040204" pitchFamily="50" charset="-128"/>
              </a:rPr>
              <a:t>ニュース タイアップとのセット購入で</a:t>
            </a:r>
          </a:p>
        </p:txBody>
      </p:sp>
      <p:grpSp>
        <p:nvGrpSpPr>
          <p:cNvPr id="113" name="Google Shape;715;p35">
            <a:extLst>
              <a:ext uri="{FF2B5EF4-FFF2-40B4-BE49-F238E27FC236}">
                <a16:creationId xmlns:a16="http://schemas.microsoft.com/office/drawing/2014/main" id="{DCA0D11B-DCBE-2550-13A9-03C0E7B9C2F6}"/>
              </a:ext>
            </a:extLst>
          </p:cNvPr>
          <p:cNvGrpSpPr/>
          <p:nvPr/>
        </p:nvGrpSpPr>
        <p:grpSpPr>
          <a:xfrm rot="7827236" flipH="1">
            <a:off x="3016571" y="5730066"/>
            <a:ext cx="287287" cy="205628"/>
            <a:chOff x="5267325" y="-389704"/>
            <a:chExt cx="1171565" cy="982879"/>
          </a:xfrm>
          <a:solidFill>
            <a:srgbClr val="002AFF"/>
          </a:solidFill>
        </p:grpSpPr>
        <p:sp>
          <p:nvSpPr>
            <p:cNvPr id="114" name="Google Shape;716;p35">
              <a:extLst>
                <a:ext uri="{FF2B5EF4-FFF2-40B4-BE49-F238E27FC236}">
                  <a16:creationId xmlns:a16="http://schemas.microsoft.com/office/drawing/2014/main" id="{1920A5D6-8C2E-8285-4024-CAA5ABB4C2D7}"/>
                </a:ext>
              </a:extLst>
            </p:cNvPr>
            <p:cNvSpPr/>
            <p:nvPr/>
          </p:nvSpPr>
          <p:spPr>
            <a:xfrm>
              <a:off x="5267325" y="-238125"/>
              <a:ext cx="285900" cy="831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717;p35">
              <a:extLst>
                <a:ext uri="{FF2B5EF4-FFF2-40B4-BE49-F238E27FC236}">
                  <a16:creationId xmlns:a16="http://schemas.microsoft.com/office/drawing/2014/main" id="{8EFAE71E-2708-5C1F-A79D-C9E1E6369DB6}"/>
                </a:ext>
              </a:extLst>
            </p:cNvPr>
            <p:cNvSpPr/>
            <p:nvPr/>
          </p:nvSpPr>
          <p:spPr>
            <a:xfrm rot="5400000">
              <a:off x="5654240" y="-776554"/>
              <a:ext cx="397800" cy="1171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6" name="正方形/長方形 115">
            <a:extLst>
              <a:ext uri="{FF2B5EF4-FFF2-40B4-BE49-F238E27FC236}">
                <a16:creationId xmlns:a16="http://schemas.microsoft.com/office/drawing/2014/main" id="{7F11D076-62FE-DC3E-BE24-C85F61B37CF5}"/>
              </a:ext>
            </a:extLst>
          </p:cNvPr>
          <p:cNvSpPr/>
          <p:nvPr/>
        </p:nvSpPr>
        <p:spPr>
          <a:xfrm>
            <a:off x="2834573" y="6273800"/>
            <a:ext cx="31566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800" dirty="0">
                <a:solidFill>
                  <a:srgbClr val="0D0D0D"/>
                </a:solidFill>
                <a:latin typeface="+mj-ea"/>
                <a:ea typeface="+mj-ea"/>
              </a:rPr>
              <a:t>※</a:t>
            </a:r>
            <a:r>
              <a:rPr lang="ja-JP" altLang="en-US" sz="800" dirty="0">
                <a:solidFill>
                  <a:srgbClr val="0D0D0D"/>
                </a:solidFill>
                <a:latin typeface="+mj-ea"/>
                <a:ea typeface="+mj-ea"/>
              </a:rPr>
              <a:t>キャンペーンの詳細は、</a:t>
            </a:r>
            <a:r>
              <a:rPr lang="en-US" altLang="ja-JP" sz="800" dirty="0">
                <a:solidFill>
                  <a:srgbClr val="0D0D0D"/>
                </a:solidFill>
                <a:latin typeface="+mj-ea"/>
                <a:ea typeface="+mj-ea"/>
                <a:hlinkClick r:id="rId11"/>
              </a:rPr>
              <a:t>Yahoo!</a:t>
            </a:r>
            <a:r>
              <a:rPr lang="ja-JP" altLang="en-US" sz="800" dirty="0">
                <a:solidFill>
                  <a:srgbClr val="0D0D0D"/>
                </a:solidFill>
                <a:latin typeface="+mj-ea"/>
                <a:ea typeface="+mj-ea"/>
                <a:hlinkClick r:id="rId11"/>
              </a:rPr>
              <a:t>ニュースタイアップの商品資料</a:t>
            </a:r>
            <a:r>
              <a:rPr lang="en-US" altLang="ja-JP" sz="800" dirty="0">
                <a:solidFill>
                  <a:srgbClr val="0D0D0D"/>
                </a:solidFill>
                <a:latin typeface="+mj-ea"/>
                <a:ea typeface="+mj-ea"/>
              </a:rPr>
              <a:t>P13</a:t>
            </a:r>
            <a:r>
              <a:rPr lang="ja-JP" altLang="en-US" sz="800" dirty="0">
                <a:solidFill>
                  <a:srgbClr val="0D0D0D"/>
                </a:solidFill>
                <a:latin typeface="+mj-ea"/>
                <a:ea typeface="+mj-ea"/>
              </a:rPr>
              <a:t>～</a:t>
            </a:r>
            <a:r>
              <a:rPr lang="en-US" altLang="ja-JP" sz="800" dirty="0">
                <a:solidFill>
                  <a:srgbClr val="0D0D0D"/>
                </a:solidFill>
                <a:latin typeface="+mj-ea"/>
                <a:ea typeface="+mj-ea"/>
              </a:rPr>
              <a:t>16</a:t>
            </a:r>
            <a:r>
              <a:rPr lang="ja-JP" altLang="en-US" sz="800" dirty="0">
                <a:solidFill>
                  <a:srgbClr val="0D0D0D"/>
                </a:solidFill>
                <a:latin typeface="+mj-ea"/>
                <a:ea typeface="+mj-ea"/>
              </a:rPr>
              <a:t>参照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82A6EFD-096B-706D-B857-07FD6500558F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t="-6017" b="1"/>
          <a:stretch>
            <a:fillRect/>
          </a:stretch>
        </p:blipFill>
        <p:spPr>
          <a:xfrm>
            <a:off x="6890354" y="3779475"/>
            <a:ext cx="1351906" cy="80477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D6AD43A-EC65-3B20-4D30-032442241C51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438"/>
          <a:stretch/>
        </p:blipFill>
        <p:spPr>
          <a:xfrm>
            <a:off x="6888926" y="4606329"/>
            <a:ext cx="1355747" cy="801134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018604F-ED3D-E058-8109-C00DB2BC8641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b="45325"/>
          <a:stretch>
            <a:fillRect/>
          </a:stretch>
        </p:blipFill>
        <p:spPr>
          <a:xfrm>
            <a:off x="6896396" y="5453442"/>
            <a:ext cx="1335896" cy="46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99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D0FAE-AF32-AF9B-8E56-8FC85C698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601B1FA-DC4A-C31B-E3A8-0740AA6E772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  <a:latin typeface="+mn-ea"/>
              </a:rPr>
              <a:t>ご利用イメージ</a:t>
            </a:r>
            <a:endParaRPr lang="ja-JP" altLang="en-US" dirty="0">
              <a:solidFill>
                <a:srgbClr val="0000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090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7A9F4-F6A3-4498-E5FB-86049F75A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CCF3BF8B-B841-671E-00EB-5398B4959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ご利用イメージ①：企業・ブランドの周年</a:t>
            </a: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519E1948-CE43-E36F-9485-0A07CA802DEC}"/>
              </a:ext>
            </a:extLst>
          </p:cNvPr>
          <p:cNvSpPr/>
          <p:nvPr/>
        </p:nvSpPr>
        <p:spPr>
          <a:xfrm>
            <a:off x="4472477" y="2017629"/>
            <a:ext cx="2604109" cy="4260332"/>
          </a:xfrm>
          <a:prstGeom prst="rect">
            <a:avLst/>
          </a:prstGeom>
          <a:noFill/>
          <a:ln w="25400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5F5F5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D95039A-8D0C-EB8E-8101-4660F861B268}"/>
              </a:ext>
            </a:extLst>
          </p:cNvPr>
          <p:cNvSpPr/>
          <p:nvPr/>
        </p:nvSpPr>
        <p:spPr>
          <a:xfrm>
            <a:off x="7397656" y="2017629"/>
            <a:ext cx="2606380" cy="4241963"/>
          </a:xfrm>
          <a:prstGeom prst="rect">
            <a:avLst/>
          </a:prstGeom>
          <a:noFill/>
          <a:ln w="25400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5F5F5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テキスト ボックス 16">
            <a:extLst>
              <a:ext uri="{FF2B5EF4-FFF2-40B4-BE49-F238E27FC236}">
                <a16:creationId xmlns:a16="http://schemas.microsoft.com/office/drawing/2014/main" id="{4435C1F0-CBC0-ADB3-FB3D-E01C9E73A2AB}"/>
              </a:ext>
            </a:extLst>
          </p:cNvPr>
          <p:cNvSpPr txBox="1"/>
          <p:nvPr/>
        </p:nvSpPr>
        <p:spPr>
          <a:xfrm>
            <a:off x="7485865" y="3799503"/>
            <a:ext cx="204537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600" dirty="0">
                <a:solidFill>
                  <a:srgbClr val="002060"/>
                </a:solidFill>
                <a:latin typeface="+mj-ea"/>
                <a:ea typeface="+mj-ea"/>
              </a:rPr>
              <a:t>矢風自動車の研究担当の●●●●氏が描くビジョン</a:t>
            </a:r>
            <a:endParaRPr lang="en-US" altLang="ja-JP" sz="6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00" name="波線 99">
            <a:extLst>
              <a:ext uri="{FF2B5EF4-FFF2-40B4-BE49-F238E27FC236}">
                <a16:creationId xmlns:a16="http://schemas.microsoft.com/office/drawing/2014/main" id="{262E38E0-52E6-AB24-8388-0B0B93377877}"/>
              </a:ext>
            </a:extLst>
          </p:cNvPr>
          <p:cNvSpPr/>
          <p:nvPr/>
        </p:nvSpPr>
        <p:spPr>
          <a:xfrm>
            <a:off x="7230564" y="4615408"/>
            <a:ext cx="3007493" cy="146048"/>
          </a:xfrm>
          <a:prstGeom prst="wave">
            <a:avLst/>
          </a:prstGeom>
          <a:solidFill>
            <a:srgbClr val="F5F5F5">
              <a:lumMod val="95000"/>
            </a:srgbClr>
          </a:solidFill>
          <a:ln w="3175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5F5F5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05" name="波線 104">
            <a:extLst>
              <a:ext uri="{FF2B5EF4-FFF2-40B4-BE49-F238E27FC236}">
                <a16:creationId xmlns:a16="http://schemas.microsoft.com/office/drawing/2014/main" id="{FA81A598-C7C3-F990-7D53-635DB304CFDD}"/>
              </a:ext>
            </a:extLst>
          </p:cNvPr>
          <p:cNvSpPr/>
          <p:nvPr/>
        </p:nvSpPr>
        <p:spPr>
          <a:xfrm>
            <a:off x="4245762" y="6112674"/>
            <a:ext cx="3036158" cy="120017"/>
          </a:xfrm>
          <a:prstGeom prst="wave">
            <a:avLst/>
          </a:prstGeom>
          <a:solidFill>
            <a:srgbClr val="F5F5F5">
              <a:lumMod val="95000"/>
            </a:srgbClr>
          </a:solidFill>
          <a:ln w="3175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5F5F5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07" name="テキスト プレースホルダー 1">
            <a:extLst>
              <a:ext uri="{FF2B5EF4-FFF2-40B4-BE49-F238E27FC236}">
                <a16:creationId xmlns:a16="http://schemas.microsoft.com/office/drawing/2014/main" id="{8119F854-5AB0-BA2D-8FD3-1A777EA19416}"/>
              </a:ext>
            </a:extLst>
          </p:cNvPr>
          <p:cNvSpPr txBox="1">
            <a:spLocks/>
          </p:cNvSpPr>
          <p:nvPr/>
        </p:nvSpPr>
        <p:spPr>
          <a:xfrm>
            <a:off x="3306704" y="2382420"/>
            <a:ext cx="1319195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タイトル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歴史・哲学を訴求</a:t>
            </a:r>
          </a:p>
        </p:txBody>
      </p:sp>
      <p:sp>
        <p:nvSpPr>
          <p:cNvPr id="112" name="左大かっこ 111">
            <a:extLst>
              <a:ext uri="{FF2B5EF4-FFF2-40B4-BE49-F238E27FC236}">
                <a16:creationId xmlns:a16="http://schemas.microsoft.com/office/drawing/2014/main" id="{98093EB4-1936-D044-EEFC-E4A5A5233C35}"/>
              </a:ext>
            </a:extLst>
          </p:cNvPr>
          <p:cNvSpPr/>
          <p:nvPr/>
        </p:nvSpPr>
        <p:spPr>
          <a:xfrm flipH="1">
            <a:off x="10042001" y="3951128"/>
            <a:ext cx="94429" cy="589348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13" name="左大かっこ 112">
            <a:extLst>
              <a:ext uri="{FF2B5EF4-FFF2-40B4-BE49-F238E27FC236}">
                <a16:creationId xmlns:a16="http://schemas.microsoft.com/office/drawing/2014/main" id="{B95EB971-47E4-2547-C2A8-F76965D6D274}"/>
              </a:ext>
            </a:extLst>
          </p:cNvPr>
          <p:cNvSpPr/>
          <p:nvPr/>
        </p:nvSpPr>
        <p:spPr>
          <a:xfrm flipH="1">
            <a:off x="10060085" y="4800527"/>
            <a:ext cx="94429" cy="1340586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15" name="テキスト プレースホルダー 1">
            <a:extLst>
              <a:ext uri="{FF2B5EF4-FFF2-40B4-BE49-F238E27FC236}">
                <a16:creationId xmlns:a16="http://schemas.microsoft.com/office/drawing/2014/main" id="{A5D6729C-BD9D-8588-473C-5E5274C7BB83}"/>
              </a:ext>
            </a:extLst>
          </p:cNvPr>
          <p:cNvSpPr txBox="1">
            <a:spLocks/>
          </p:cNvSpPr>
          <p:nvPr/>
        </p:nvSpPr>
        <p:spPr>
          <a:xfrm>
            <a:off x="10465185" y="2489077"/>
            <a:ext cx="1009361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未来に向けた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ja-JP" altLang="en-US" sz="1100" b="0" dirty="0">
                <a:solidFill>
                  <a:srgbClr val="0D0D0D"/>
                </a:solidFill>
              </a:rPr>
              <a:t>取り組みを紹介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17" name="テキスト プレースホルダー 1">
            <a:extLst>
              <a:ext uri="{FF2B5EF4-FFF2-40B4-BE49-F238E27FC236}">
                <a16:creationId xmlns:a16="http://schemas.microsoft.com/office/drawing/2014/main" id="{7876BC80-5196-CC6E-9A93-0129A11E2F60}"/>
              </a:ext>
            </a:extLst>
          </p:cNvPr>
          <p:cNvSpPr txBox="1">
            <a:spLocks/>
          </p:cNvSpPr>
          <p:nvPr/>
        </p:nvSpPr>
        <p:spPr>
          <a:xfrm>
            <a:off x="10465185" y="5349781"/>
            <a:ext cx="1222084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キャンペーン</a:t>
            </a:r>
            <a:r>
              <a:rPr lang="ja-JP" altLang="en-US" sz="1100" b="0" dirty="0">
                <a:solidFill>
                  <a:srgbClr val="0D0D0D"/>
                </a:solidFill>
              </a:rPr>
              <a:t>に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落とし込み、バナー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からキャンペーン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サイトへ誘導</a:t>
            </a:r>
          </a:p>
        </p:txBody>
      </p:sp>
      <p:sp>
        <p:nvSpPr>
          <p:cNvPr id="121" name="テキスト プレースホルダー 1">
            <a:extLst>
              <a:ext uri="{FF2B5EF4-FFF2-40B4-BE49-F238E27FC236}">
                <a16:creationId xmlns:a16="http://schemas.microsoft.com/office/drawing/2014/main" id="{072EBF1C-A6ED-6B0D-22D7-5D7A50B3120E}"/>
              </a:ext>
            </a:extLst>
          </p:cNvPr>
          <p:cNvSpPr txBox="1">
            <a:spLocks/>
          </p:cNvSpPr>
          <p:nvPr/>
        </p:nvSpPr>
        <p:spPr>
          <a:xfrm>
            <a:off x="10465185" y="3918775"/>
            <a:ext cx="1222084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トップインタビュー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ja-JP" altLang="en-US" sz="1100" b="0" dirty="0">
                <a:solidFill>
                  <a:srgbClr val="0D0D0D"/>
                </a:solidFill>
              </a:rPr>
              <a:t>でビジョンに</a:t>
            </a:r>
            <a:endParaRPr lang="en-US" altLang="ja-JP" sz="1100" b="0" dirty="0">
              <a:solidFill>
                <a:srgbClr val="0D0D0D"/>
              </a:solidFill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ja-JP" altLang="en-US" sz="1100" b="0" dirty="0">
                <a:solidFill>
                  <a:srgbClr val="0D0D0D"/>
                </a:solidFill>
              </a:rPr>
              <a:t>共感を得る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6EE1D9FD-B9C0-30DC-043B-31D00C450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56" y="1921960"/>
            <a:ext cx="2203215" cy="4356000"/>
          </a:xfrm>
          <a:prstGeom prst="rect">
            <a:avLst/>
          </a:prstGeom>
        </p:spPr>
      </p:pic>
      <p:pic>
        <p:nvPicPr>
          <p:cNvPr id="39" name="図 38" descr="タイムライ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E65CB8A-59C1-51C4-3DE3-79F19226BF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8605" b="5423"/>
          <a:stretch>
            <a:fillRect/>
          </a:stretch>
        </p:blipFill>
        <p:spPr>
          <a:xfrm>
            <a:off x="4686882" y="4789208"/>
            <a:ext cx="2266776" cy="1198046"/>
          </a:xfrm>
          <a:prstGeom prst="rect">
            <a:avLst/>
          </a:prstGeom>
        </p:spPr>
      </p:pic>
      <p:pic>
        <p:nvPicPr>
          <p:cNvPr id="45" name="図 44" descr="屋内, テーブル, 座る, 光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B883B7C-AAC8-2991-3A7B-8D7B88FFC7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6198" y="2735385"/>
            <a:ext cx="2221922" cy="1050313"/>
          </a:xfrm>
          <a:prstGeom prst="rect">
            <a:avLst/>
          </a:prstGeom>
        </p:spPr>
      </p:pic>
      <p:pic>
        <p:nvPicPr>
          <p:cNvPr id="46" name="図 45" descr="屋外, 道路, 草, 飛行機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E1E3508-02CF-F7FC-8F2E-13132E405A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9655" y="2964664"/>
            <a:ext cx="2314652" cy="1263686"/>
          </a:xfrm>
          <a:prstGeom prst="rect">
            <a:avLst/>
          </a:prstGeom>
        </p:spPr>
      </p:pic>
      <p:pic>
        <p:nvPicPr>
          <p:cNvPr id="47" name="図 46" descr="屋外, 道路, 草, 飛行機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AD81CB3-F4DB-DF3D-5B48-F5D6E676EA5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8535" t="1" r="3312" b="3563"/>
          <a:stretch/>
        </p:blipFill>
        <p:spPr>
          <a:xfrm>
            <a:off x="811149" y="5164359"/>
            <a:ext cx="373182" cy="337871"/>
          </a:xfrm>
          <a:prstGeom prst="rect">
            <a:avLst/>
          </a:prstGeom>
        </p:spPr>
      </p:pic>
      <p:sp>
        <p:nvSpPr>
          <p:cNvPr id="49" name="テキスト プレースホルダー 1">
            <a:extLst>
              <a:ext uri="{FF2B5EF4-FFF2-40B4-BE49-F238E27FC236}">
                <a16:creationId xmlns:a16="http://schemas.microsoft.com/office/drawing/2014/main" id="{51F3911E-97E4-5B6E-FAB3-24C57887674D}"/>
              </a:ext>
            </a:extLst>
          </p:cNvPr>
          <p:cNvSpPr txBox="1">
            <a:spLocks/>
          </p:cNvSpPr>
          <p:nvPr/>
        </p:nvSpPr>
        <p:spPr>
          <a:xfrm>
            <a:off x="2981155" y="4099960"/>
            <a:ext cx="1451416" cy="157754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　社会の出来事と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自社の歴史を重ね合わ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せた</a:t>
            </a:r>
            <a:r>
              <a:rPr lang="ja-JP" altLang="en-US" sz="1100" b="0" dirty="0">
                <a:solidFill>
                  <a:srgbClr val="0D0D0D"/>
                </a:solidFill>
              </a:rPr>
              <a:t>年表で興味を喚起</a:t>
            </a:r>
            <a:endParaRPr lang="en-US" altLang="ja-JP" sz="1100" b="0" dirty="0">
              <a:solidFill>
                <a:srgbClr val="0D0D0D"/>
              </a:solidFill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インタラクティブ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に</a:t>
            </a:r>
            <a:r>
              <a:rPr lang="ja-JP" altLang="en-US" sz="1100" b="0" dirty="0">
                <a:solidFill>
                  <a:srgbClr val="0D0D0D"/>
                </a:solidFill>
              </a:rPr>
              <a:t>見せることも可能</a:t>
            </a:r>
            <a:endParaRPr lang="en-US" altLang="ja-JP" sz="1100" b="0" dirty="0">
              <a:solidFill>
                <a:srgbClr val="0D0D0D"/>
              </a:solidFill>
            </a:endParaRPr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302ABB76-0E8A-054E-E187-691CD840018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-2" r="27393" b="5396"/>
          <a:stretch>
            <a:fillRect/>
          </a:stretch>
        </p:blipFill>
        <p:spPr>
          <a:xfrm>
            <a:off x="1202916" y="5172946"/>
            <a:ext cx="1196231" cy="361762"/>
          </a:xfrm>
          <a:prstGeom prst="rect">
            <a:avLst/>
          </a:prstGeom>
        </p:spPr>
      </p:pic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52486982-AF4A-38D6-EDF7-BF7E8F132587}"/>
              </a:ext>
            </a:extLst>
          </p:cNvPr>
          <p:cNvSpPr/>
          <p:nvPr/>
        </p:nvSpPr>
        <p:spPr>
          <a:xfrm>
            <a:off x="623355" y="5134956"/>
            <a:ext cx="2217097" cy="420072"/>
          </a:xfrm>
          <a:prstGeom prst="rect">
            <a:avLst/>
          </a:prstGeom>
          <a:noFill/>
          <a:ln w="47625">
            <a:solidFill>
              <a:srgbClr val="002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B82F618A-F8F1-055B-366A-E5D48798B128}"/>
              </a:ext>
            </a:extLst>
          </p:cNvPr>
          <p:cNvSpPr txBox="1"/>
          <p:nvPr/>
        </p:nvSpPr>
        <p:spPr>
          <a:xfrm>
            <a:off x="4314312" y="1763925"/>
            <a:ext cx="2473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>
                <a:latin typeface="+mj-ea"/>
                <a:ea typeface="+mj-ea"/>
              </a:rPr>
              <a:t>（例）自動車メーカーの</a:t>
            </a:r>
            <a:r>
              <a:rPr lang="en-US" altLang="ja-JP" sz="1200" dirty="0">
                <a:latin typeface="+mj-ea"/>
                <a:ea typeface="+mj-ea"/>
              </a:rPr>
              <a:t>100</a:t>
            </a:r>
            <a:r>
              <a:rPr lang="ja-JP" altLang="en-US" sz="1200" dirty="0">
                <a:latin typeface="+mj-ea"/>
                <a:ea typeface="+mj-ea"/>
              </a:rPr>
              <a:t>周年</a:t>
            </a:r>
            <a:endParaRPr kumimoji="1" lang="ja-JP" altLang="en-US" sz="1200" dirty="0">
              <a:latin typeface="+mj-ea"/>
              <a:ea typeface="+mj-ea"/>
            </a:endParaRP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A5D4E577-0C9B-005A-53E6-1B1B1C714E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1320" y="4308229"/>
            <a:ext cx="2347744" cy="40110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1722B8F9-A1C5-1C92-3F2D-F325C6D32A8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31424" y="2085464"/>
            <a:ext cx="2471470" cy="563833"/>
          </a:xfrm>
          <a:prstGeom prst="rect">
            <a:avLst/>
          </a:prstGeom>
        </p:spPr>
      </p:pic>
      <p:sp>
        <p:nvSpPr>
          <p:cNvPr id="29" name="左大かっこ 28">
            <a:extLst>
              <a:ext uri="{FF2B5EF4-FFF2-40B4-BE49-F238E27FC236}">
                <a16:creationId xmlns:a16="http://schemas.microsoft.com/office/drawing/2014/main" id="{4FA8AF3D-15CA-AB65-3701-97F3CE11F909}"/>
              </a:ext>
            </a:extLst>
          </p:cNvPr>
          <p:cNvSpPr/>
          <p:nvPr/>
        </p:nvSpPr>
        <p:spPr>
          <a:xfrm>
            <a:off x="4541162" y="4270223"/>
            <a:ext cx="57770" cy="1715713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11" name="左大かっこ 110">
            <a:extLst>
              <a:ext uri="{FF2B5EF4-FFF2-40B4-BE49-F238E27FC236}">
                <a16:creationId xmlns:a16="http://schemas.microsoft.com/office/drawing/2014/main" id="{0724E18B-E3A3-A8EF-DEB7-3F0656E521EE}"/>
              </a:ext>
            </a:extLst>
          </p:cNvPr>
          <p:cNvSpPr/>
          <p:nvPr/>
        </p:nvSpPr>
        <p:spPr>
          <a:xfrm flipH="1">
            <a:off x="10039998" y="2062465"/>
            <a:ext cx="77427" cy="1844465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15453406-1619-83B9-252C-F8D3D51EB20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72885" y="4006678"/>
            <a:ext cx="2471471" cy="49900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60538500-971F-1B19-DE8B-5F5C9F89660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31424" y="4810364"/>
            <a:ext cx="2471470" cy="483600"/>
          </a:xfrm>
          <a:prstGeom prst="rect">
            <a:avLst/>
          </a:prstGeom>
        </p:spPr>
      </p:pic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D70239DE-BEE3-AB17-4417-68BFD962E955}"/>
              </a:ext>
            </a:extLst>
          </p:cNvPr>
          <p:cNvGrpSpPr/>
          <p:nvPr/>
        </p:nvGrpSpPr>
        <p:grpSpPr>
          <a:xfrm>
            <a:off x="7573817" y="5478791"/>
            <a:ext cx="2298482" cy="621533"/>
            <a:chOff x="7646215" y="5398435"/>
            <a:chExt cx="2298482" cy="621533"/>
          </a:xfrm>
        </p:grpSpPr>
        <p:sp>
          <p:nvSpPr>
            <p:cNvPr id="122" name="四角形: 角を丸くする 121">
              <a:extLst>
                <a:ext uri="{FF2B5EF4-FFF2-40B4-BE49-F238E27FC236}">
                  <a16:creationId xmlns:a16="http://schemas.microsoft.com/office/drawing/2014/main" id="{E13233D3-A700-8571-FEFB-A2F61944A8BA}"/>
                </a:ext>
              </a:extLst>
            </p:cNvPr>
            <p:cNvSpPr/>
            <p:nvPr/>
          </p:nvSpPr>
          <p:spPr>
            <a:xfrm>
              <a:off x="7646215" y="5398435"/>
              <a:ext cx="2298482" cy="603250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8100" cap="flat" cmpd="sng" algn="ctr">
              <a:solidFill>
                <a:schemeClr val="accent1">
                  <a:lumMod val="90000"/>
                  <a:lumOff val="10000"/>
                </a:scheme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123" name="テキスト ボックス 41">
              <a:extLst>
                <a:ext uri="{FF2B5EF4-FFF2-40B4-BE49-F238E27FC236}">
                  <a16:creationId xmlns:a16="http://schemas.microsoft.com/office/drawing/2014/main" id="{4C1CF11B-B059-5345-CBB9-2615E3362666}"/>
                </a:ext>
              </a:extLst>
            </p:cNvPr>
            <p:cNvSpPr txBox="1"/>
            <p:nvPr/>
          </p:nvSpPr>
          <p:spPr>
            <a:xfrm>
              <a:off x="7694552" y="5412737"/>
              <a:ext cx="167872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F5F5F5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rPr>
                <a:t>今、矢風自動車で試乗すると</a:t>
              </a:r>
              <a:endParaRPr kumimoji="1" lang="en-US" altLang="ja-JP" sz="700" b="1" i="0" u="none" strike="noStrike" kern="1200" cap="none" spc="0" normalizeH="0" baseline="0" noProof="0" dirty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124" name="四角形: 角を丸くする 123">
              <a:extLst>
                <a:ext uri="{FF2B5EF4-FFF2-40B4-BE49-F238E27FC236}">
                  <a16:creationId xmlns:a16="http://schemas.microsoft.com/office/drawing/2014/main" id="{F1E3332D-80E7-909C-C227-23276AE0802A}"/>
                </a:ext>
              </a:extLst>
            </p:cNvPr>
            <p:cNvSpPr/>
            <p:nvPr/>
          </p:nvSpPr>
          <p:spPr>
            <a:xfrm>
              <a:off x="7702154" y="5566572"/>
              <a:ext cx="2217375" cy="431752"/>
            </a:xfrm>
            <a:prstGeom prst="roundRect">
              <a:avLst/>
            </a:prstGeom>
            <a:solidFill>
              <a:srgbClr val="F5F5F5"/>
            </a:solidFill>
            <a:ln w="38100" cap="flat" cmpd="sng" algn="ctr">
              <a:solidFill>
                <a:schemeClr val="accent1">
                  <a:lumMod val="90000"/>
                  <a:lumOff val="10000"/>
                </a:scheme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8" name="図 47" descr="車のおもちゃ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C61DC489-91DA-B7AC-B4CC-9992BC185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292908" y="5603288"/>
              <a:ext cx="563827" cy="376097"/>
            </a:xfrm>
            <a:prstGeom prst="rect">
              <a:avLst/>
            </a:prstGeom>
          </p:spPr>
        </p:pic>
        <p:sp>
          <p:nvSpPr>
            <p:cNvPr id="126" name="テキスト ボックス 44">
              <a:extLst>
                <a:ext uri="{FF2B5EF4-FFF2-40B4-BE49-F238E27FC236}">
                  <a16:creationId xmlns:a16="http://schemas.microsoft.com/office/drawing/2014/main" id="{F74C2ADF-3195-49C2-B085-DC21D8945BC4}"/>
                </a:ext>
              </a:extLst>
            </p:cNvPr>
            <p:cNvSpPr txBox="1"/>
            <p:nvPr/>
          </p:nvSpPr>
          <p:spPr>
            <a:xfrm>
              <a:off x="7721419" y="5589081"/>
              <a:ext cx="18945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ja-JP" altLang="en-US" sz="700" b="1" dirty="0">
                  <a:latin typeface="+mj-ea"/>
                  <a:ea typeface="+mj-ea"/>
                </a:rPr>
                <a:t>先着</a:t>
              </a:r>
              <a:r>
                <a:rPr lang="en-US" altLang="ja-JP" sz="1100" b="1" dirty="0">
                  <a:solidFill>
                    <a:srgbClr val="C00000"/>
                  </a:solidFill>
                  <a:latin typeface="+mj-ea"/>
                  <a:ea typeface="+mj-ea"/>
                </a:rPr>
                <a:t>10,000</a:t>
              </a:r>
              <a:r>
                <a:rPr lang="ja-JP" altLang="en-US" sz="1100" b="1" dirty="0">
                  <a:solidFill>
                    <a:srgbClr val="C00000"/>
                  </a:solidFill>
                  <a:latin typeface="+mj-ea"/>
                  <a:ea typeface="+mj-ea"/>
                </a:rPr>
                <a:t>名様</a:t>
              </a:r>
              <a:r>
                <a:rPr lang="ja-JP" altLang="en-US" sz="700" b="1" dirty="0">
                  <a:latin typeface="+mj-ea"/>
                  <a:ea typeface="+mj-ea"/>
                </a:rPr>
                <a:t>に</a:t>
              </a:r>
              <a:endParaRPr lang="en-US" altLang="ja-JP" sz="700" b="1" dirty="0">
                <a:latin typeface="+mj-ea"/>
                <a:ea typeface="+mj-ea"/>
              </a:endParaRPr>
            </a:p>
            <a:p>
              <a:r>
                <a:rPr lang="en-US" altLang="ja-JP" sz="1100" b="1" dirty="0">
                  <a:solidFill>
                    <a:srgbClr val="C00000"/>
                  </a:solidFill>
                  <a:latin typeface="+mj-ea"/>
                  <a:ea typeface="+mj-ea"/>
                </a:rPr>
                <a:t>100</a:t>
              </a:r>
              <a:r>
                <a:rPr lang="ja-JP" altLang="en-US" sz="1100" b="1" dirty="0">
                  <a:solidFill>
                    <a:srgbClr val="C00000"/>
                  </a:solidFill>
                  <a:latin typeface="+mj-ea"/>
                  <a:ea typeface="+mj-ea"/>
                </a:rPr>
                <a:t>周年グッズ</a:t>
              </a:r>
              <a:r>
                <a:rPr lang="ja-JP" altLang="en-US" sz="700" b="1" dirty="0">
                  <a:solidFill>
                    <a:srgbClr val="000048"/>
                  </a:solidFill>
                  <a:latin typeface="+mj-ea"/>
                  <a:ea typeface="+mj-ea"/>
                </a:rPr>
                <a:t>プレゼント</a:t>
              </a:r>
              <a:endParaRPr lang="en-US" altLang="ja-JP" sz="700" b="1" dirty="0">
                <a:solidFill>
                  <a:srgbClr val="000048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A6CB2840-97CA-97C0-96E8-BBBD0594C72A}"/>
              </a:ext>
            </a:extLst>
          </p:cNvPr>
          <p:cNvCxnSpPr>
            <a:cxnSpLocks/>
          </p:cNvCxnSpPr>
          <p:nvPr/>
        </p:nvCxnSpPr>
        <p:spPr>
          <a:xfrm>
            <a:off x="10126898" y="2908991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FB42F52D-CF2D-8045-33FE-B2BF9FE4B7B3}"/>
              </a:ext>
            </a:extLst>
          </p:cNvPr>
          <p:cNvCxnSpPr>
            <a:cxnSpLocks/>
          </p:cNvCxnSpPr>
          <p:nvPr/>
        </p:nvCxnSpPr>
        <p:spPr>
          <a:xfrm>
            <a:off x="4432571" y="2697706"/>
            <a:ext cx="147098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F9DD6A86-62A7-7017-6442-65B9551E2DC2}"/>
              </a:ext>
            </a:extLst>
          </p:cNvPr>
          <p:cNvCxnSpPr>
            <a:cxnSpLocks/>
          </p:cNvCxnSpPr>
          <p:nvPr/>
        </p:nvCxnSpPr>
        <p:spPr>
          <a:xfrm>
            <a:off x="4394064" y="4746485"/>
            <a:ext cx="147098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D114F297-1E4E-476F-34B5-E84371095720}"/>
              </a:ext>
            </a:extLst>
          </p:cNvPr>
          <p:cNvGrpSpPr/>
          <p:nvPr/>
        </p:nvGrpSpPr>
        <p:grpSpPr>
          <a:xfrm>
            <a:off x="4633176" y="2048841"/>
            <a:ext cx="2418435" cy="876779"/>
            <a:chOff x="4633176" y="2048841"/>
            <a:chExt cx="2418435" cy="876779"/>
          </a:xfrm>
        </p:grpSpPr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1A58F0D2-28D5-40D6-8D54-C3E8E3A81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633176" y="2066768"/>
              <a:ext cx="2393461" cy="858852"/>
            </a:xfrm>
            <a:prstGeom prst="rect">
              <a:avLst/>
            </a:prstGeom>
          </p:spPr>
        </p:pic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4B71F47A-CD4D-9995-2AC9-4B0B75F72033}"/>
                </a:ext>
              </a:extLst>
            </p:cNvPr>
            <p:cNvSpPr/>
            <p:nvPr/>
          </p:nvSpPr>
          <p:spPr>
            <a:xfrm>
              <a:off x="5303519" y="2048841"/>
              <a:ext cx="230505" cy="1175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D3C23A2C-7381-EDB1-4841-757EF11896BF}"/>
                </a:ext>
              </a:extLst>
            </p:cNvPr>
            <p:cNvSpPr/>
            <p:nvPr/>
          </p:nvSpPr>
          <p:spPr>
            <a:xfrm>
              <a:off x="6821106" y="2507981"/>
              <a:ext cx="230505" cy="4114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2" name="左大かっこ 31">
            <a:extLst>
              <a:ext uri="{FF2B5EF4-FFF2-40B4-BE49-F238E27FC236}">
                <a16:creationId xmlns:a16="http://schemas.microsoft.com/office/drawing/2014/main" id="{11543F53-49E0-5EA9-AFEB-49681CEB22B5}"/>
              </a:ext>
            </a:extLst>
          </p:cNvPr>
          <p:cNvSpPr/>
          <p:nvPr/>
        </p:nvSpPr>
        <p:spPr>
          <a:xfrm>
            <a:off x="4587457" y="2579899"/>
            <a:ext cx="45719" cy="248029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D884D3BE-43FA-D29A-07FE-2D2779E60336}"/>
              </a:ext>
            </a:extLst>
          </p:cNvPr>
          <p:cNvSpPr txBox="1"/>
          <p:nvPr/>
        </p:nvSpPr>
        <p:spPr>
          <a:xfrm>
            <a:off x="2773298" y="1222378"/>
            <a:ext cx="8556625" cy="410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800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長寿ブランドやアミューズメントパークの周年記念日、人気</a:t>
            </a:r>
            <a:r>
              <a:rPr kumimoji="1" lang="en-US" altLang="ja-JP" sz="1800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IP</a:t>
            </a:r>
            <a:r>
              <a:rPr kumimoji="1" lang="ja-JP" altLang="en-US" sz="1800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の誕生日 など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5B17F50-DC90-8F3F-79C4-8C93194DDFA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54449" y="4300104"/>
            <a:ext cx="248212" cy="24821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00BCD3C6-DE09-B98C-0957-350A7992E86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182092" y="2596858"/>
            <a:ext cx="248212" cy="248212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2F0C0BC3-F804-972E-4130-62960439D66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182092" y="3913036"/>
            <a:ext cx="248212" cy="24821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8BD32D18-1B83-139B-3F2F-B281958145E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182092" y="5221672"/>
            <a:ext cx="248212" cy="248212"/>
          </a:xfrm>
          <a:prstGeom prst="rect">
            <a:avLst/>
          </a:prstGeom>
        </p:spPr>
      </p:pic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4CF7C78A-002C-499C-DA13-F991EFD4F265}"/>
              </a:ext>
            </a:extLst>
          </p:cNvPr>
          <p:cNvCxnSpPr>
            <a:cxnSpLocks/>
          </p:cNvCxnSpPr>
          <p:nvPr/>
        </p:nvCxnSpPr>
        <p:spPr>
          <a:xfrm>
            <a:off x="10136430" y="4216341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E8F1776-BD94-F82B-4263-E65473A2906F}"/>
              </a:ext>
            </a:extLst>
          </p:cNvPr>
          <p:cNvCxnSpPr>
            <a:cxnSpLocks/>
          </p:cNvCxnSpPr>
          <p:nvPr/>
        </p:nvCxnSpPr>
        <p:spPr>
          <a:xfrm>
            <a:off x="10154514" y="5537939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sp>
        <p:nvSpPr>
          <p:cNvPr id="2" name="片側の 2 つの角を丸めた四角形 1">
            <a:extLst>
              <a:ext uri="{FF2B5EF4-FFF2-40B4-BE49-F238E27FC236}">
                <a16:creationId xmlns:a16="http://schemas.microsoft.com/office/drawing/2014/main" id="{CFC12CBB-E198-D1EA-BC1B-99D20F0A14DE}"/>
              </a:ext>
            </a:extLst>
          </p:cNvPr>
          <p:cNvSpPr/>
          <p:nvPr/>
        </p:nvSpPr>
        <p:spPr>
          <a:xfrm rot="16200000">
            <a:off x="1467798" y="417130"/>
            <a:ext cx="561600" cy="2036618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E86A7A6-D570-EAF1-9A95-DDE9D01C2F4D}"/>
              </a:ext>
            </a:extLst>
          </p:cNvPr>
          <p:cNvSpPr txBox="1"/>
          <p:nvPr/>
        </p:nvSpPr>
        <p:spPr>
          <a:xfrm>
            <a:off x="736997" y="1312469"/>
            <a:ext cx="20163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ja-JP" altLang="en-US" sz="1400" kern="0" dirty="0">
                <a:solidFill>
                  <a:schemeClr val="bg1"/>
                </a:solidFill>
                <a:latin typeface="Meiryo" panose="020B0604030504040204" pitchFamily="34" charset="-128"/>
                <a:cs typeface="Arial"/>
                <a:sym typeface="Arial"/>
              </a:rPr>
              <a:t>想定プロモーション</a:t>
            </a:r>
          </a:p>
        </p:txBody>
      </p:sp>
      <p:sp>
        <p:nvSpPr>
          <p:cNvPr id="5" name="片側の 2 つの角を丸めた四角形 3">
            <a:extLst>
              <a:ext uri="{FF2B5EF4-FFF2-40B4-BE49-F238E27FC236}">
                <a16:creationId xmlns:a16="http://schemas.microsoft.com/office/drawing/2014/main" id="{82323B92-22D8-0983-213E-4E2931FAA3A1}"/>
              </a:ext>
            </a:extLst>
          </p:cNvPr>
          <p:cNvSpPr/>
          <p:nvPr/>
        </p:nvSpPr>
        <p:spPr>
          <a:xfrm rot="5400000">
            <a:off x="6835713" y="-2918617"/>
            <a:ext cx="543600" cy="87084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471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FBA96-684C-3446-6A18-1942CEF20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図 144">
            <a:extLst>
              <a:ext uri="{FF2B5EF4-FFF2-40B4-BE49-F238E27FC236}">
                <a16:creationId xmlns:a16="http://schemas.microsoft.com/office/drawing/2014/main" id="{7648F926-4EC8-4014-3C97-324D9A9B7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44" y="1919756"/>
            <a:ext cx="2203200" cy="4356000"/>
          </a:xfrm>
          <a:prstGeom prst="rect">
            <a:avLst/>
          </a:prstGeom>
        </p:spPr>
      </p:pic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CA70907F-5DA8-C4C5-7E93-00B32C4817D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914708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5" imgW="473" imgH="473" progId="TCLayout.ActiveDocument.1">
                  <p:embed/>
                </p:oleObj>
              </mc:Choice>
              <mc:Fallback>
                <p:oleObj name="think-cellスライド" r:id="rId5" imgW="473" imgH="47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6" name="図 195">
            <a:extLst>
              <a:ext uri="{FF2B5EF4-FFF2-40B4-BE49-F238E27FC236}">
                <a16:creationId xmlns:a16="http://schemas.microsoft.com/office/drawing/2014/main" id="{539A7775-3940-8047-1728-03035A26FF0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0209"/>
          <a:stretch>
            <a:fillRect/>
          </a:stretch>
        </p:blipFill>
        <p:spPr>
          <a:xfrm>
            <a:off x="1219497" y="5189690"/>
            <a:ext cx="1160484" cy="291610"/>
          </a:xfrm>
          <a:prstGeom prst="rect">
            <a:avLst/>
          </a:prstGeom>
        </p:spPr>
      </p:pic>
      <p:pic>
        <p:nvPicPr>
          <p:cNvPr id="159" name="図 158">
            <a:extLst>
              <a:ext uri="{FF2B5EF4-FFF2-40B4-BE49-F238E27FC236}">
                <a16:creationId xmlns:a16="http://schemas.microsoft.com/office/drawing/2014/main" id="{6399D195-E8EB-1059-FCCF-1F4E9B0E35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30501" y="2090348"/>
            <a:ext cx="2479899" cy="854319"/>
          </a:xfrm>
          <a:prstGeom prst="rect">
            <a:avLst/>
          </a:prstGeom>
        </p:spPr>
      </p:pic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7DB6AF2B-F4A8-72BD-E579-AC54861AF62E}"/>
              </a:ext>
            </a:extLst>
          </p:cNvPr>
          <p:cNvSpPr/>
          <p:nvPr/>
        </p:nvSpPr>
        <p:spPr>
          <a:xfrm>
            <a:off x="7244579" y="2552863"/>
            <a:ext cx="147384" cy="440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タイトル 2">
            <a:extLst>
              <a:ext uri="{FF2B5EF4-FFF2-40B4-BE49-F238E27FC236}">
                <a16:creationId xmlns:a16="http://schemas.microsoft.com/office/drawing/2014/main" id="{2DA6E2F8-A5F8-EF6A-8328-22E78093C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</p:spPr>
        <p:txBody>
          <a:bodyPr vert="horz"/>
          <a:lstStyle/>
          <a:p>
            <a:r>
              <a:rPr lang="ja-JP" altLang="en-US" dirty="0"/>
              <a:t>ご利用イメージ②：記念</a:t>
            </a:r>
            <a:r>
              <a:rPr lang="ja-JP" altLang="en-US" dirty="0">
                <a:solidFill>
                  <a:srgbClr val="000048"/>
                </a:solidFill>
              </a:rPr>
              <a:t>日・恒例イベント</a:t>
            </a:r>
            <a:endParaRPr lang="ja-JP" altLang="en-US" dirty="0"/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24FD22E6-FF1A-F758-4996-EA2D0B6134F6}"/>
              </a:ext>
            </a:extLst>
          </p:cNvPr>
          <p:cNvSpPr/>
          <p:nvPr/>
        </p:nvSpPr>
        <p:spPr>
          <a:xfrm>
            <a:off x="4478371" y="2033755"/>
            <a:ext cx="2613114" cy="4241062"/>
          </a:xfrm>
          <a:prstGeom prst="rect">
            <a:avLst/>
          </a:prstGeom>
          <a:noFill/>
          <a:ln w="25400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ja-JP" altLang="en-US">
              <a:solidFill>
                <a:srgbClr val="F5F5F5"/>
              </a:solidFill>
              <a:latin typeface="メイリオ" panose="020B0604030504040204" pitchFamily="50" charset="-128"/>
            </a:endParaRPr>
          </a:p>
        </p:txBody>
      </p:sp>
      <p:sp>
        <p:nvSpPr>
          <p:cNvPr id="93" name="テキスト ボックス 56">
            <a:extLst>
              <a:ext uri="{FF2B5EF4-FFF2-40B4-BE49-F238E27FC236}">
                <a16:creationId xmlns:a16="http://schemas.microsoft.com/office/drawing/2014/main" id="{1A08D4E6-6165-0248-2C3A-63E4DD8611AE}"/>
              </a:ext>
            </a:extLst>
          </p:cNvPr>
          <p:cNvSpPr txBox="1"/>
          <p:nvPr/>
        </p:nvSpPr>
        <p:spPr>
          <a:xfrm>
            <a:off x="7538053" y="3851717"/>
            <a:ext cx="204537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600" dirty="0">
                <a:solidFill>
                  <a:srgbClr val="002060"/>
                </a:solidFill>
                <a:latin typeface="メイリオ" panose="020B0604030504040204" pitchFamily="50" charset="-128"/>
              </a:rPr>
              <a:t>「●●味」が圧倒的な人気を博している</a:t>
            </a:r>
            <a:endParaRPr lang="en-US" altLang="ja-JP" sz="600" dirty="0">
              <a:solidFill>
                <a:srgbClr val="002060"/>
              </a:solidFill>
              <a:latin typeface="メイリオ" panose="020B0604030504040204" pitchFamily="50" charset="-128"/>
            </a:endParaRPr>
          </a:p>
        </p:txBody>
      </p:sp>
      <p:sp>
        <p:nvSpPr>
          <p:cNvPr id="97" name="波線 96">
            <a:extLst>
              <a:ext uri="{FF2B5EF4-FFF2-40B4-BE49-F238E27FC236}">
                <a16:creationId xmlns:a16="http://schemas.microsoft.com/office/drawing/2014/main" id="{767B4999-2F5C-2A54-3219-01A67FF5999C}"/>
              </a:ext>
            </a:extLst>
          </p:cNvPr>
          <p:cNvSpPr/>
          <p:nvPr/>
        </p:nvSpPr>
        <p:spPr>
          <a:xfrm>
            <a:off x="7247797" y="4524630"/>
            <a:ext cx="2815629" cy="138309"/>
          </a:xfrm>
          <a:prstGeom prst="wave">
            <a:avLst/>
          </a:prstGeom>
          <a:solidFill>
            <a:srgbClr val="F5F5F5">
              <a:lumMod val="95000"/>
            </a:srgbClr>
          </a:solidFill>
          <a:ln w="3175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ja-JP" altLang="en-US">
              <a:solidFill>
                <a:srgbClr val="F5F5F5"/>
              </a:solidFill>
              <a:latin typeface="メイリオ" panose="020B0604030504040204" pitchFamily="50" charset="-128"/>
            </a:endParaRPr>
          </a:p>
        </p:txBody>
      </p: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BCA5D501-B6AA-E8AD-6DBE-7A589FEE293C}"/>
              </a:ext>
            </a:extLst>
          </p:cNvPr>
          <p:cNvCxnSpPr>
            <a:cxnSpLocks/>
          </p:cNvCxnSpPr>
          <p:nvPr/>
        </p:nvCxnSpPr>
        <p:spPr>
          <a:xfrm>
            <a:off x="3980688" y="2696373"/>
            <a:ext cx="617477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sp>
        <p:nvSpPr>
          <p:cNvPr id="109" name="テキスト プレースホルダー 1">
            <a:extLst>
              <a:ext uri="{FF2B5EF4-FFF2-40B4-BE49-F238E27FC236}">
                <a16:creationId xmlns:a16="http://schemas.microsoft.com/office/drawing/2014/main" id="{3C9A80D5-E6BC-A6D9-914C-25C64C2F9144}"/>
              </a:ext>
            </a:extLst>
          </p:cNvPr>
          <p:cNvSpPr txBox="1">
            <a:spLocks/>
          </p:cNvSpPr>
          <p:nvPr/>
        </p:nvSpPr>
        <p:spPr>
          <a:xfrm>
            <a:off x="3096691" y="2419835"/>
            <a:ext cx="1205390" cy="7819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タイトル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記念日との関連付け</a:t>
            </a:r>
          </a:p>
        </p:txBody>
      </p: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982C1275-E483-38EB-12FB-17E8FC665985}"/>
              </a:ext>
            </a:extLst>
          </p:cNvPr>
          <p:cNvCxnSpPr>
            <a:cxnSpLocks/>
          </p:cNvCxnSpPr>
          <p:nvPr/>
        </p:nvCxnSpPr>
        <p:spPr>
          <a:xfrm>
            <a:off x="4302081" y="4579619"/>
            <a:ext cx="24579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sp>
        <p:nvSpPr>
          <p:cNvPr id="118" name="テキスト プレースホルダー 1">
            <a:extLst>
              <a:ext uri="{FF2B5EF4-FFF2-40B4-BE49-F238E27FC236}">
                <a16:creationId xmlns:a16="http://schemas.microsoft.com/office/drawing/2014/main" id="{0F2B00DE-24C2-C103-E59A-7C05ED7C0133}"/>
              </a:ext>
            </a:extLst>
          </p:cNvPr>
          <p:cNvSpPr txBox="1">
            <a:spLocks/>
          </p:cNvSpPr>
          <p:nvPr/>
        </p:nvSpPr>
        <p:spPr>
          <a:xfrm>
            <a:off x="3141013" y="4472859"/>
            <a:ext cx="1286729" cy="186814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　記事テーマに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ja-JP" altLang="en-US" sz="1100" b="0" dirty="0">
                <a:solidFill>
                  <a:srgbClr val="0D0D0D"/>
                </a:solidFill>
              </a:rPr>
              <a:t>　　関わる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興味を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　そそるデータ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グラフにアニメー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ションをつけること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も可能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例）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  <a:hlinkClick r:id="rId9"/>
              </a:rPr>
              <a:t>年代別投票率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  <a:hlinkClick r:id="rId9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  <a:hlinkClick r:id="rId9"/>
              </a:rPr>
              <a:t>の推移</a:t>
            </a:r>
            <a:endParaRPr kumimoji="1" lang="ja-JP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19" name="左大かっこ 118">
            <a:extLst>
              <a:ext uri="{FF2B5EF4-FFF2-40B4-BE49-F238E27FC236}">
                <a16:creationId xmlns:a16="http://schemas.microsoft.com/office/drawing/2014/main" id="{9CFEB27C-1830-F34A-F949-312867A35D17}"/>
              </a:ext>
            </a:extLst>
          </p:cNvPr>
          <p:cNvSpPr/>
          <p:nvPr/>
        </p:nvSpPr>
        <p:spPr>
          <a:xfrm>
            <a:off x="4560208" y="4271894"/>
            <a:ext cx="69945" cy="1778012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0" name="左大かっこ 119">
            <a:extLst>
              <a:ext uri="{FF2B5EF4-FFF2-40B4-BE49-F238E27FC236}">
                <a16:creationId xmlns:a16="http://schemas.microsoft.com/office/drawing/2014/main" id="{DD2CB293-B0B4-C228-BE13-A273BCDE5DEF}"/>
              </a:ext>
            </a:extLst>
          </p:cNvPr>
          <p:cNvSpPr/>
          <p:nvPr/>
        </p:nvSpPr>
        <p:spPr>
          <a:xfrm flipH="1">
            <a:off x="10067006" y="2090348"/>
            <a:ext cx="77427" cy="1844465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5" name="左大かっこ 124">
            <a:extLst>
              <a:ext uri="{FF2B5EF4-FFF2-40B4-BE49-F238E27FC236}">
                <a16:creationId xmlns:a16="http://schemas.microsoft.com/office/drawing/2014/main" id="{D97CF634-053F-124F-5AE6-8C2A9FAC4B98}"/>
              </a:ext>
            </a:extLst>
          </p:cNvPr>
          <p:cNvSpPr/>
          <p:nvPr/>
        </p:nvSpPr>
        <p:spPr>
          <a:xfrm flipH="1">
            <a:off x="10052691" y="4008367"/>
            <a:ext cx="91741" cy="464492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7" name="左大かっこ 126">
            <a:extLst>
              <a:ext uri="{FF2B5EF4-FFF2-40B4-BE49-F238E27FC236}">
                <a16:creationId xmlns:a16="http://schemas.microsoft.com/office/drawing/2014/main" id="{DBDD9DDF-B819-5DFC-8D82-B45F71535822}"/>
              </a:ext>
            </a:extLst>
          </p:cNvPr>
          <p:cNvSpPr/>
          <p:nvPr/>
        </p:nvSpPr>
        <p:spPr>
          <a:xfrm flipH="1">
            <a:off x="10052691" y="4710640"/>
            <a:ext cx="94429" cy="1340586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30" name="テキスト プレースホルダー 1">
            <a:extLst>
              <a:ext uri="{FF2B5EF4-FFF2-40B4-BE49-F238E27FC236}">
                <a16:creationId xmlns:a16="http://schemas.microsoft.com/office/drawing/2014/main" id="{086D2151-F141-6DBB-F782-6E5A983E7B1D}"/>
              </a:ext>
            </a:extLst>
          </p:cNvPr>
          <p:cNvSpPr txBox="1">
            <a:spLocks/>
          </p:cNvSpPr>
          <p:nvPr/>
        </p:nvSpPr>
        <p:spPr>
          <a:xfrm>
            <a:off x="10478479" y="2369791"/>
            <a:ext cx="1222084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広告主様提供の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商材関連情報で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肉付け</a:t>
            </a:r>
          </a:p>
        </p:txBody>
      </p:sp>
      <p:sp>
        <p:nvSpPr>
          <p:cNvPr id="132" name="テキスト プレースホルダー 1">
            <a:extLst>
              <a:ext uri="{FF2B5EF4-FFF2-40B4-BE49-F238E27FC236}">
                <a16:creationId xmlns:a16="http://schemas.microsoft.com/office/drawing/2014/main" id="{C9584401-3F43-9799-5F22-99F67309D534}"/>
              </a:ext>
            </a:extLst>
          </p:cNvPr>
          <p:cNvSpPr txBox="1">
            <a:spLocks/>
          </p:cNvSpPr>
          <p:nvPr/>
        </p:nvSpPr>
        <p:spPr>
          <a:xfrm>
            <a:off x="10478479" y="5055794"/>
            <a:ext cx="1222084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広告主様の関連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するオウンドページ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や</a:t>
            </a: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LINE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公式ページ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へ送客</a:t>
            </a:r>
          </a:p>
        </p:txBody>
      </p:sp>
      <p:sp>
        <p:nvSpPr>
          <p:cNvPr id="133" name="テキスト プレースホルダー 1">
            <a:extLst>
              <a:ext uri="{FF2B5EF4-FFF2-40B4-BE49-F238E27FC236}">
                <a16:creationId xmlns:a16="http://schemas.microsoft.com/office/drawing/2014/main" id="{70DA5C11-7895-930F-F0DD-F5250469418B}"/>
              </a:ext>
            </a:extLst>
          </p:cNvPr>
          <p:cNvSpPr txBox="1">
            <a:spLocks/>
          </p:cNvSpPr>
          <p:nvPr/>
        </p:nvSpPr>
        <p:spPr>
          <a:xfrm>
            <a:off x="10478479" y="3904628"/>
            <a:ext cx="1222084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商材のバリエ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ーションと選び方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を紹介</a:t>
            </a:r>
          </a:p>
        </p:txBody>
      </p:sp>
      <p:pic>
        <p:nvPicPr>
          <p:cNvPr id="137" name="図 136">
            <a:extLst>
              <a:ext uri="{FF2B5EF4-FFF2-40B4-BE49-F238E27FC236}">
                <a16:creationId xmlns:a16="http://schemas.microsoft.com/office/drawing/2014/main" id="{7F5B0189-0556-F6F2-B186-31469482E87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438"/>
          <a:stretch/>
        </p:blipFill>
        <p:spPr>
          <a:xfrm>
            <a:off x="4681460" y="2978831"/>
            <a:ext cx="2142237" cy="1265884"/>
          </a:xfrm>
          <a:prstGeom prst="rect">
            <a:avLst/>
          </a:prstGeom>
        </p:spPr>
      </p:pic>
      <p:pic>
        <p:nvPicPr>
          <p:cNvPr id="138" name="図 137">
            <a:extLst>
              <a:ext uri="{FF2B5EF4-FFF2-40B4-BE49-F238E27FC236}">
                <a16:creationId xmlns:a16="http://schemas.microsoft.com/office/drawing/2014/main" id="{B2595C1D-9FF6-5086-3499-7BF371F4FF4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9973"/>
          <a:stretch/>
        </p:blipFill>
        <p:spPr>
          <a:xfrm>
            <a:off x="7657880" y="2722156"/>
            <a:ext cx="2075460" cy="1153648"/>
          </a:xfrm>
          <a:prstGeom prst="rect">
            <a:avLst/>
          </a:prstGeom>
        </p:spPr>
      </p:pic>
      <p:pic>
        <p:nvPicPr>
          <p:cNvPr id="152" name="図 151">
            <a:extLst>
              <a:ext uri="{FF2B5EF4-FFF2-40B4-BE49-F238E27FC236}">
                <a16:creationId xmlns:a16="http://schemas.microsoft.com/office/drawing/2014/main" id="{B591F1E4-EEC4-C99B-7735-B0478FAEB07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05113" y="4723609"/>
            <a:ext cx="1894929" cy="1366646"/>
          </a:xfrm>
          <a:prstGeom prst="rect">
            <a:avLst/>
          </a:prstGeom>
        </p:spPr>
      </p:pic>
      <p:sp>
        <p:nvSpPr>
          <p:cNvPr id="157" name="テキスト ボックス 156">
            <a:extLst>
              <a:ext uri="{FF2B5EF4-FFF2-40B4-BE49-F238E27FC236}">
                <a16:creationId xmlns:a16="http://schemas.microsoft.com/office/drawing/2014/main" id="{45A19D7F-6CA8-8DF4-BE62-4AFFB6BAAEA8}"/>
              </a:ext>
            </a:extLst>
          </p:cNvPr>
          <p:cNvSpPr txBox="1"/>
          <p:nvPr/>
        </p:nvSpPr>
        <p:spPr>
          <a:xfrm>
            <a:off x="4278157" y="1784938"/>
            <a:ext cx="4851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>
                <a:latin typeface="+mj-ea"/>
                <a:ea typeface="+mj-ea"/>
              </a:rPr>
              <a:t>（例）野菜の日（</a:t>
            </a:r>
            <a:r>
              <a:rPr lang="en-US" altLang="ja-JP" sz="1200" dirty="0">
                <a:latin typeface="+mj-ea"/>
                <a:ea typeface="+mj-ea"/>
              </a:rPr>
              <a:t>8/31</a:t>
            </a:r>
            <a:r>
              <a:rPr lang="ja-JP" altLang="en-US" sz="1200" dirty="0">
                <a:latin typeface="+mj-ea"/>
                <a:ea typeface="+mj-ea"/>
              </a:rPr>
              <a:t>）に合わせた食品メーカのドレッシング訴求</a:t>
            </a:r>
            <a:endParaRPr kumimoji="1" lang="ja-JP" altLang="en-US" sz="1200" dirty="0">
              <a:latin typeface="+mj-ea"/>
              <a:ea typeface="+mj-ea"/>
            </a:endParaRPr>
          </a:p>
        </p:txBody>
      </p:sp>
      <p:sp>
        <p:nvSpPr>
          <p:cNvPr id="164" name="左大かっこ 163">
            <a:extLst>
              <a:ext uri="{FF2B5EF4-FFF2-40B4-BE49-F238E27FC236}">
                <a16:creationId xmlns:a16="http://schemas.microsoft.com/office/drawing/2014/main" id="{0B9BD34A-9AB2-ACBA-2C2F-EBE0691E55B8}"/>
              </a:ext>
            </a:extLst>
          </p:cNvPr>
          <p:cNvSpPr/>
          <p:nvPr/>
        </p:nvSpPr>
        <p:spPr>
          <a:xfrm>
            <a:off x="4587457" y="2589366"/>
            <a:ext cx="45719" cy="248029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168" name="図 167">
            <a:extLst>
              <a:ext uri="{FF2B5EF4-FFF2-40B4-BE49-F238E27FC236}">
                <a16:creationId xmlns:a16="http://schemas.microsoft.com/office/drawing/2014/main" id="{2C80206A-B57D-1290-7368-083C99D946F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33176" y="4304864"/>
            <a:ext cx="2289980" cy="380576"/>
          </a:xfrm>
          <a:prstGeom prst="rect">
            <a:avLst/>
          </a:prstGeom>
        </p:spPr>
      </p:pic>
      <p:pic>
        <p:nvPicPr>
          <p:cNvPr id="170" name="図 169">
            <a:extLst>
              <a:ext uri="{FF2B5EF4-FFF2-40B4-BE49-F238E27FC236}">
                <a16:creationId xmlns:a16="http://schemas.microsoft.com/office/drawing/2014/main" id="{CFD824FD-7E1E-1036-15E9-7421808BD1F9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t="1" b="13231"/>
          <a:stretch>
            <a:fillRect/>
          </a:stretch>
        </p:blipFill>
        <p:spPr>
          <a:xfrm>
            <a:off x="7454212" y="2051464"/>
            <a:ext cx="2505410" cy="594200"/>
          </a:xfrm>
          <a:prstGeom prst="rect">
            <a:avLst/>
          </a:prstGeom>
        </p:spPr>
      </p:pic>
      <p:pic>
        <p:nvPicPr>
          <p:cNvPr id="172" name="図 171">
            <a:extLst>
              <a:ext uri="{FF2B5EF4-FFF2-40B4-BE49-F238E27FC236}">
                <a16:creationId xmlns:a16="http://schemas.microsoft.com/office/drawing/2014/main" id="{316650A0-D436-6C87-859E-1504F1869FD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12641" y="4076376"/>
            <a:ext cx="2388552" cy="427834"/>
          </a:xfrm>
          <a:prstGeom prst="rect">
            <a:avLst/>
          </a:prstGeom>
        </p:spPr>
      </p:pic>
      <p:pic>
        <p:nvPicPr>
          <p:cNvPr id="174" name="図 173">
            <a:extLst>
              <a:ext uri="{FF2B5EF4-FFF2-40B4-BE49-F238E27FC236}">
                <a16:creationId xmlns:a16="http://schemas.microsoft.com/office/drawing/2014/main" id="{2927DDB0-CE68-E054-2CD5-9D95D1E7C50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10452" y="4757193"/>
            <a:ext cx="2430273" cy="623739"/>
          </a:xfrm>
          <a:prstGeom prst="rect">
            <a:avLst/>
          </a:prstGeom>
        </p:spPr>
      </p:pic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799C7057-D3E3-284B-BBAC-E0927B6F0CF2}"/>
              </a:ext>
            </a:extLst>
          </p:cNvPr>
          <p:cNvSpPr/>
          <p:nvPr/>
        </p:nvSpPr>
        <p:spPr>
          <a:xfrm>
            <a:off x="622644" y="5133159"/>
            <a:ext cx="2203200" cy="420072"/>
          </a:xfrm>
          <a:prstGeom prst="rect">
            <a:avLst/>
          </a:prstGeom>
          <a:noFill/>
          <a:ln w="47625">
            <a:solidFill>
              <a:srgbClr val="002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4" name="図 193">
            <a:extLst>
              <a:ext uri="{FF2B5EF4-FFF2-40B4-BE49-F238E27FC236}">
                <a16:creationId xmlns:a16="http://schemas.microsoft.com/office/drawing/2014/main" id="{C2A18D2D-6841-D802-4961-B197ED35113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59040" y="5622389"/>
            <a:ext cx="2481685" cy="453321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216F91A-156C-49E8-F6E8-2FA379297FF4}"/>
              </a:ext>
            </a:extLst>
          </p:cNvPr>
          <p:cNvSpPr/>
          <p:nvPr/>
        </p:nvSpPr>
        <p:spPr>
          <a:xfrm>
            <a:off x="7397656" y="2017629"/>
            <a:ext cx="2606380" cy="4241963"/>
          </a:xfrm>
          <a:prstGeom prst="rect">
            <a:avLst/>
          </a:prstGeom>
          <a:noFill/>
          <a:ln w="25400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5F5F5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6" name="波線 15">
            <a:extLst>
              <a:ext uri="{FF2B5EF4-FFF2-40B4-BE49-F238E27FC236}">
                <a16:creationId xmlns:a16="http://schemas.microsoft.com/office/drawing/2014/main" id="{B486F5F0-2984-93D9-72E5-AFC618D076EF}"/>
              </a:ext>
            </a:extLst>
          </p:cNvPr>
          <p:cNvSpPr/>
          <p:nvPr/>
        </p:nvSpPr>
        <p:spPr>
          <a:xfrm>
            <a:off x="4377113" y="6097428"/>
            <a:ext cx="2815629" cy="138309"/>
          </a:xfrm>
          <a:prstGeom prst="wave">
            <a:avLst/>
          </a:prstGeom>
          <a:solidFill>
            <a:srgbClr val="F5F5F5">
              <a:lumMod val="95000"/>
            </a:srgbClr>
          </a:solidFill>
          <a:ln w="3175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ja-JP" altLang="en-US">
              <a:solidFill>
                <a:srgbClr val="F5F5F5"/>
              </a:solidFill>
              <a:latin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E09CCD8-B3D0-2E38-BF86-54A48F34FE42}"/>
              </a:ext>
            </a:extLst>
          </p:cNvPr>
          <p:cNvSpPr/>
          <p:nvPr/>
        </p:nvSpPr>
        <p:spPr>
          <a:xfrm>
            <a:off x="1223709" y="5191740"/>
            <a:ext cx="1179400" cy="30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8" name="図 147" descr="一握りのトマトを持っている人">
            <a:extLst>
              <a:ext uri="{FF2B5EF4-FFF2-40B4-BE49-F238E27FC236}">
                <a16:creationId xmlns:a16="http://schemas.microsoft.com/office/drawing/2014/main" id="{781E5FAC-95CA-6118-BF65-79ABF94AFDDA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 l="16748" r="16746"/>
          <a:stretch/>
        </p:blipFill>
        <p:spPr>
          <a:xfrm>
            <a:off x="815671" y="5157540"/>
            <a:ext cx="380698" cy="38124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8E53582-E579-CB3A-AB47-143080CE95C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20209"/>
          <a:stretch>
            <a:fillRect/>
          </a:stretch>
        </p:blipFill>
        <p:spPr>
          <a:xfrm>
            <a:off x="1226983" y="5214807"/>
            <a:ext cx="1160484" cy="29161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B9D70CA-0A2A-02D2-A1EE-3E57C7B1960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02411" y="4361096"/>
            <a:ext cx="248212" cy="248212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84BBEE37-683E-4204-8849-24E0B1600FF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04102" y="2381296"/>
            <a:ext cx="248212" cy="248212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6B2A989F-D6D0-B83F-387C-DBC0502DD06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04102" y="4946639"/>
            <a:ext cx="248212" cy="248212"/>
          </a:xfrm>
          <a:prstGeom prst="rect">
            <a:avLst/>
          </a:prstGeom>
        </p:spPr>
      </p:pic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8869DBB3-CC98-577C-3845-4658E13C33E4}"/>
              </a:ext>
            </a:extLst>
          </p:cNvPr>
          <p:cNvCxnSpPr>
            <a:cxnSpLocks/>
          </p:cNvCxnSpPr>
          <p:nvPr/>
        </p:nvCxnSpPr>
        <p:spPr>
          <a:xfrm>
            <a:off x="10166910" y="4216341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050D15D9-9BF4-BCCF-93F2-D08B7D17561C}"/>
              </a:ext>
            </a:extLst>
          </p:cNvPr>
          <p:cNvCxnSpPr>
            <a:cxnSpLocks/>
          </p:cNvCxnSpPr>
          <p:nvPr/>
        </p:nvCxnSpPr>
        <p:spPr>
          <a:xfrm>
            <a:off x="10156750" y="2732577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F5C3949F-3B3F-FCE8-C2DC-BA14F26EEBC5}"/>
              </a:ext>
            </a:extLst>
          </p:cNvPr>
          <p:cNvCxnSpPr>
            <a:cxnSpLocks/>
          </p:cNvCxnSpPr>
          <p:nvPr/>
        </p:nvCxnSpPr>
        <p:spPr>
          <a:xfrm>
            <a:off x="10159474" y="5370713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pic>
        <p:nvPicPr>
          <p:cNvPr id="22" name="図 21">
            <a:extLst>
              <a:ext uri="{FF2B5EF4-FFF2-40B4-BE49-F238E27FC236}">
                <a16:creationId xmlns:a16="http://schemas.microsoft.com/office/drawing/2014/main" id="{EAE268B5-6BEA-CB4A-CEAB-C3576A8364E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04102" y="3899919"/>
            <a:ext cx="248212" cy="248212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6729785-8250-D417-65AD-3B0C58BFAADC}"/>
              </a:ext>
            </a:extLst>
          </p:cNvPr>
          <p:cNvSpPr txBox="1"/>
          <p:nvPr/>
        </p:nvSpPr>
        <p:spPr>
          <a:xfrm>
            <a:off x="2695574" y="1233322"/>
            <a:ext cx="8556625" cy="410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800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公式に認定された</a:t>
            </a:r>
            <a:r>
              <a:rPr lang="ja-JP" altLang="en-US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記念日・季節イベント</a:t>
            </a:r>
            <a:r>
              <a:rPr kumimoji="1" lang="en-US" altLang="ja-JP" sz="1800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kumimoji="1" lang="ja-JP" altLang="en-US" sz="1800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関連需要商品 など</a:t>
            </a:r>
          </a:p>
        </p:txBody>
      </p:sp>
      <p:sp>
        <p:nvSpPr>
          <p:cNvPr id="4" name="片側の 2 つの角を丸めた四角形 1">
            <a:extLst>
              <a:ext uri="{FF2B5EF4-FFF2-40B4-BE49-F238E27FC236}">
                <a16:creationId xmlns:a16="http://schemas.microsoft.com/office/drawing/2014/main" id="{B7D19DEE-DB93-2ADB-5D40-6417C99E7FEA}"/>
              </a:ext>
            </a:extLst>
          </p:cNvPr>
          <p:cNvSpPr/>
          <p:nvPr/>
        </p:nvSpPr>
        <p:spPr>
          <a:xfrm rot="16200000">
            <a:off x="1467798" y="417130"/>
            <a:ext cx="561600" cy="2036618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片側の 2 つの角を丸めた四角形 3">
            <a:extLst>
              <a:ext uri="{FF2B5EF4-FFF2-40B4-BE49-F238E27FC236}">
                <a16:creationId xmlns:a16="http://schemas.microsoft.com/office/drawing/2014/main" id="{8B4B9FE9-9765-1BC2-8708-CDC75F1BED9D}"/>
              </a:ext>
            </a:extLst>
          </p:cNvPr>
          <p:cNvSpPr/>
          <p:nvPr/>
        </p:nvSpPr>
        <p:spPr>
          <a:xfrm rot="5400000">
            <a:off x="6835713" y="-2918617"/>
            <a:ext cx="543600" cy="87084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8FC6132-3BDC-5F0E-EA9F-E0DF7351DD89}"/>
              </a:ext>
            </a:extLst>
          </p:cNvPr>
          <p:cNvSpPr txBox="1"/>
          <p:nvPr/>
        </p:nvSpPr>
        <p:spPr>
          <a:xfrm>
            <a:off x="736997" y="1312469"/>
            <a:ext cx="20163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ja-JP" altLang="en-US" sz="1400" kern="0" dirty="0">
                <a:solidFill>
                  <a:schemeClr val="bg1"/>
                </a:solidFill>
                <a:latin typeface="Meiryo" panose="020B0604030504040204" pitchFamily="34" charset="-128"/>
                <a:cs typeface="Arial"/>
                <a:sym typeface="Arial"/>
              </a:rPr>
              <a:t>想定プロモーション</a:t>
            </a:r>
          </a:p>
        </p:txBody>
      </p:sp>
    </p:spTree>
    <p:extLst>
      <p:ext uri="{BB962C8B-B14F-4D97-AF65-F5344CB8AC3E}">
        <p14:creationId xmlns:p14="http://schemas.microsoft.com/office/powerpoint/2010/main" val="1155291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06672-6BC8-A493-7B50-4DC66102E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73721EB-795F-ACE4-4933-06A965465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644" y="1919756"/>
            <a:ext cx="2203200" cy="4356000"/>
          </a:xfrm>
          <a:prstGeom prst="rect">
            <a:avLst/>
          </a:prstGeom>
        </p:spPr>
      </p:pic>
      <p:pic>
        <p:nvPicPr>
          <p:cNvPr id="76" name="図 75">
            <a:extLst>
              <a:ext uri="{FF2B5EF4-FFF2-40B4-BE49-F238E27FC236}">
                <a16:creationId xmlns:a16="http://schemas.microsoft.com/office/drawing/2014/main" id="{BC456A1C-18CE-402E-2C65-1FAF0CD599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7271" b="2030"/>
          <a:stretch>
            <a:fillRect/>
          </a:stretch>
        </p:blipFill>
        <p:spPr>
          <a:xfrm>
            <a:off x="1235193" y="5242034"/>
            <a:ext cx="1191533" cy="278523"/>
          </a:xfrm>
          <a:prstGeom prst="rect">
            <a:avLst/>
          </a:prstGeom>
        </p:spPr>
      </p:pic>
      <p:sp>
        <p:nvSpPr>
          <p:cNvPr id="11" name="タイトル 2">
            <a:extLst>
              <a:ext uri="{FF2B5EF4-FFF2-40B4-BE49-F238E27FC236}">
                <a16:creationId xmlns:a16="http://schemas.microsoft.com/office/drawing/2014/main" id="{518AEC3C-08B8-80A7-E59B-02E511F4D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ご利用イメージ③：啓発デー</a:t>
            </a:r>
          </a:p>
        </p:txBody>
      </p:sp>
      <p:sp>
        <p:nvSpPr>
          <p:cNvPr id="12" name="テキスト ボックス 56">
            <a:extLst>
              <a:ext uri="{FF2B5EF4-FFF2-40B4-BE49-F238E27FC236}">
                <a16:creationId xmlns:a16="http://schemas.microsoft.com/office/drawing/2014/main" id="{6FAB5D3B-2C4C-77E1-953C-7B3871D9B32A}"/>
              </a:ext>
            </a:extLst>
          </p:cNvPr>
          <p:cNvSpPr txBox="1"/>
          <p:nvPr/>
        </p:nvSpPr>
        <p:spPr>
          <a:xfrm>
            <a:off x="7625074" y="4070282"/>
            <a:ext cx="204537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600" dirty="0">
                <a:solidFill>
                  <a:srgbClr val="002060"/>
                </a:solidFill>
                <a:latin typeface="+mj-ea"/>
                <a:ea typeface="+mj-ea"/>
              </a:rPr>
              <a:t>育休制度の充実やチーム内での連携上がカギ</a:t>
            </a:r>
            <a:endParaRPr lang="en-US" altLang="ja-JP" sz="6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22" name="テキスト プレースホルダー 1">
            <a:extLst>
              <a:ext uri="{FF2B5EF4-FFF2-40B4-BE49-F238E27FC236}">
                <a16:creationId xmlns:a16="http://schemas.microsoft.com/office/drawing/2014/main" id="{95CD7485-65B3-F31B-FA69-F1AAD49AE28F}"/>
              </a:ext>
            </a:extLst>
          </p:cNvPr>
          <p:cNvSpPr txBox="1">
            <a:spLocks/>
          </p:cNvSpPr>
          <p:nvPr/>
        </p:nvSpPr>
        <p:spPr>
          <a:xfrm>
            <a:off x="3075689" y="2441380"/>
            <a:ext cx="1205390" cy="7819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タイトル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啓発デーとの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関連付け</a:t>
            </a:r>
          </a:p>
        </p:txBody>
      </p:sp>
      <p:sp>
        <p:nvSpPr>
          <p:cNvPr id="24" name="テキスト プレースホルダー 1">
            <a:extLst>
              <a:ext uri="{FF2B5EF4-FFF2-40B4-BE49-F238E27FC236}">
                <a16:creationId xmlns:a16="http://schemas.microsoft.com/office/drawing/2014/main" id="{634D4E2D-2961-5A5B-45F6-90A5921A5FA5}"/>
              </a:ext>
            </a:extLst>
          </p:cNvPr>
          <p:cNvSpPr txBox="1">
            <a:spLocks/>
          </p:cNvSpPr>
          <p:nvPr/>
        </p:nvSpPr>
        <p:spPr>
          <a:xfrm>
            <a:off x="3195585" y="4317331"/>
            <a:ext cx="1465855" cy="204725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記事テーマに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関わる</a:t>
            </a:r>
            <a:r>
              <a:rPr lang="ja-JP" altLang="en-US" sz="1100" b="0" dirty="0">
                <a:solidFill>
                  <a:srgbClr val="0D0D0D"/>
                </a:solidFill>
              </a:rPr>
              <a:t>社会課</a:t>
            </a:r>
            <a:endParaRPr lang="en-US" altLang="ja-JP" sz="1100" b="0" dirty="0">
              <a:solidFill>
                <a:srgbClr val="0D0D0D"/>
              </a:solidFill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ja-JP" altLang="en-US" sz="1100" b="0" dirty="0">
                <a:solidFill>
                  <a:srgbClr val="0D0D0D"/>
                </a:solidFill>
              </a:rPr>
              <a:t>　題を示すデータ</a:t>
            </a:r>
            <a:endParaRPr lang="en-US" altLang="ja-JP" sz="1100" b="0" dirty="0">
              <a:solidFill>
                <a:srgbClr val="0D0D0D"/>
              </a:solidFill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1100" b="0" dirty="0">
                <a:solidFill>
                  <a:srgbClr val="0D0D0D"/>
                </a:solidFill>
              </a:rPr>
              <a:t>※</a:t>
            </a:r>
            <a:r>
              <a:rPr lang="ja-JP" altLang="en-US" sz="1100" b="0" dirty="0">
                <a:solidFill>
                  <a:srgbClr val="0D0D0D"/>
                </a:solidFill>
              </a:rPr>
              <a:t>グラフにアニメー</a:t>
            </a:r>
            <a:endParaRPr lang="en-US" altLang="ja-JP" sz="1100" b="0" dirty="0">
              <a:solidFill>
                <a:srgbClr val="0D0D0D"/>
              </a:solidFill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ja-JP" altLang="en-US" sz="1100" b="0" dirty="0">
                <a:solidFill>
                  <a:srgbClr val="0D0D0D"/>
                </a:solidFill>
              </a:rPr>
              <a:t>ションをつけること</a:t>
            </a:r>
            <a:endParaRPr lang="en-US" altLang="ja-JP" sz="1100" b="0" dirty="0">
              <a:solidFill>
                <a:srgbClr val="0D0D0D"/>
              </a:solidFill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ja-JP" altLang="en-US" sz="1100" b="0" dirty="0">
                <a:solidFill>
                  <a:srgbClr val="0D0D0D"/>
                </a:solidFill>
              </a:rPr>
              <a:t>も可能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ja-JP" altLang="en-US" sz="1100" b="0" dirty="0">
                <a:solidFill>
                  <a:srgbClr val="0D0D0D"/>
                </a:solidFill>
                <a:latin typeface="+mj-ea"/>
                <a:ea typeface="+mj-ea"/>
              </a:rPr>
              <a:t>例）</a:t>
            </a:r>
            <a:r>
              <a:rPr lang="ja-JP" altLang="en-US" sz="1050" b="0" i="0" dirty="0">
                <a:solidFill>
                  <a:srgbClr val="000000"/>
                </a:solidFill>
                <a:effectLst/>
                <a:latin typeface="+mj-ea"/>
                <a:ea typeface="+mj-ea"/>
                <a:hlinkClick r:id="rId5"/>
              </a:rPr>
              <a:t>年代別投票率</a:t>
            </a:r>
            <a:endParaRPr lang="en-US" altLang="ja-JP" sz="1050" b="0" i="0" dirty="0">
              <a:solidFill>
                <a:srgbClr val="000000"/>
              </a:solidFill>
              <a:effectLst/>
              <a:latin typeface="+mj-ea"/>
              <a:ea typeface="+mj-ea"/>
              <a:hlinkClick r:id="rId5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ja-JP" altLang="en-US" sz="1050" b="0" i="0" dirty="0">
                <a:solidFill>
                  <a:srgbClr val="000000"/>
                </a:solidFill>
                <a:effectLst/>
                <a:latin typeface="+mj-ea"/>
                <a:ea typeface="+mj-ea"/>
                <a:hlinkClick r:id="rId5"/>
              </a:rPr>
              <a:t>の推移</a:t>
            </a:r>
            <a:endParaRPr lang="ja-JP" altLang="en-US" sz="1050" b="0" i="0" dirty="0">
              <a:solidFill>
                <a:srgbClr val="000000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5" name="左大かっこ 24">
            <a:extLst>
              <a:ext uri="{FF2B5EF4-FFF2-40B4-BE49-F238E27FC236}">
                <a16:creationId xmlns:a16="http://schemas.microsoft.com/office/drawing/2014/main" id="{B73F9450-4368-B387-9E72-5D490C717E40}"/>
              </a:ext>
            </a:extLst>
          </p:cNvPr>
          <p:cNvSpPr/>
          <p:nvPr/>
        </p:nvSpPr>
        <p:spPr>
          <a:xfrm>
            <a:off x="4524192" y="4239232"/>
            <a:ext cx="82832" cy="1844465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6" name="左大かっこ 25">
            <a:extLst>
              <a:ext uri="{FF2B5EF4-FFF2-40B4-BE49-F238E27FC236}">
                <a16:creationId xmlns:a16="http://schemas.microsoft.com/office/drawing/2014/main" id="{361EA861-E585-1E27-B915-49B98DA5BF34}"/>
              </a:ext>
            </a:extLst>
          </p:cNvPr>
          <p:cNvSpPr/>
          <p:nvPr/>
        </p:nvSpPr>
        <p:spPr>
          <a:xfrm flipH="1">
            <a:off x="10053439" y="2057942"/>
            <a:ext cx="90295" cy="2006311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左大かっこ 26">
            <a:extLst>
              <a:ext uri="{FF2B5EF4-FFF2-40B4-BE49-F238E27FC236}">
                <a16:creationId xmlns:a16="http://schemas.microsoft.com/office/drawing/2014/main" id="{C3BD60A5-FA5E-0A55-981F-F2E902809103}"/>
              </a:ext>
            </a:extLst>
          </p:cNvPr>
          <p:cNvSpPr/>
          <p:nvPr/>
        </p:nvSpPr>
        <p:spPr>
          <a:xfrm flipH="1">
            <a:off x="10043937" y="4127171"/>
            <a:ext cx="128176" cy="497104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B992F2FB-5289-7755-9F16-831A3ECAACE8}"/>
              </a:ext>
            </a:extLst>
          </p:cNvPr>
          <p:cNvSpPr/>
          <p:nvPr/>
        </p:nvSpPr>
        <p:spPr>
          <a:xfrm flipH="1">
            <a:off x="10068274" y="4857045"/>
            <a:ext cx="94429" cy="1340586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0" name="テキスト プレースホルダー 1">
            <a:extLst>
              <a:ext uri="{FF2B5EF4-FFF2-40B4-BE49-F238E27FC236}">
                <a16:creationId xmlns:a16="http://schemas.microsoft.com/office/drawing/2014/main" id="{F3EAC036-D849-6E8D-BCFA-C97A2E18D914}"/>
              </a:ext>
            </a:extLst>
          </p:cNvPr>
          <p:cNvSpPr txBox="1">
            <a:spLocks/>
          </p:cNvSpPr>
          <p:nvPr/>
        </p:nvSpPr>
        <p:spPr>
          <a:xfrm>
            <a:off x="10505441" y="2342070"/>
            <a:ext cx="1222084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課題解決の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方法を提示</a:t>
            </a:r>
          </a:p>
        </p:txBody>
      </p:sp>
      <p:sp>
        <p:nvSpPr>
          <p:cNvPr id="32" name="テキスト プレースホルダー 1">
            <a:extLst>
              <a:ext uri="{FF2B5EF4-FFF2-40B4-BE49-F238E27FC236}">
                <a16:creationId xmlns:a16="http://schemas.microsoft.com/office/drawing/2014/main" id="{1405E73E-B8A9-7FED-B2AD-0EB591ED4274}"/>
              </a:ext>
            </a:extLst>
          </p:cNvPr>
          <p:cNvSpPr txBox="1">
            <a:spLocks/>
          </p:cNvSpPr>
          <p:nvPr/>
        </p:nvSpPr>
        <p:spPr>
          <a:xfrm>
            <a:off x="10505441" y="5159626"/>
            <a:ext cx="1222084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キャンペーン情報を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ja-JP" altLang="en-US" sz="1100" b="0" dirty="0">
                <a:solidFill>
                  <a:srgbClr val="0D0D0D"/>
                </a:solidFill>
              </a:rPr>
              <a:t>紹介し、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広告主様の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1100" b="0" dirty="0">
                <a:solidFill>
                  <a:srgbClr val="0D0D0D"/>
                </a:solidFill>
              </a:rPr>
              <a:t>CM</a:t>
            </a:r>
            <a:r>
              <a:rPr lang="ja-JP" altLang="en-US" sz="1100" b="0" dirty="0">
                <a:solidFill>
                  <a:srgbClr val="0D0D0D"/>
                </a:solidFill>
              </a:rPr>
              <a:t>動画を掲載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33" name="テキスト プレースホルダー 1">
            <a:extLst>
              <a:ext uri="{FF2B5EF4-FFF2-40B4-BE49-F238E27FC236}">
                <a16:creationId xmlns:a16="http://schemas.microsoft.com/office/drawing/2014/main" id="{25A09FD8-02F2-A0F4-5E68-C004BB029203}"/>
              </a:ext>
            </a:extLst>
          </p:cNvPr>
          <p:cNvSpPr txBox="1">
            <a:spLocks/>
          </p:cNvSpPr>
          <p:nvPr/>
        </p:nvSpPr>
        <p:spPr>
          <a:xfrm>
            <a:off x="10505441" y="3947795"/>
            <a:ext cx="1222084" cy="69368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ja-JP"/>
            </a:defPPr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サービスの特徴</a:t>
            </a:r>
            <a:endParaRPr kumimoji="1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23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を紹介</a:t>
            </a:r>
          </a:p>
        </p:txBody>
      </p:sp>
      <p:sp>
        <p:nvSpPr>
          <p:cNvPr id="34" name="四角形: 角を丸くする 78">
            <a:extLst>
              <a:ext uri="{FF2B5EF4-FFF2-40B4-BE49-F238E27FC236}">
                <a16:creationId xmlns:a16="http://schemas.microsoft.com/office/drawing/2014/main" id="{49779E4D-6AC0-0AF0-A028-7133D09AB2CB}"/>
              </a:ext>
            </a:extLst>
          </p:cNvPr>
          <p:cNvSpPr/>
          <p:nvPr/>
        </p:nvSpPr>
        <p:spPr>
          <a:xfrm>
            <a:off x="7693684" y="5283555"/>
            <a:ext cx="2065424" cy="879737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38100" cap="flat" cmpd="sng" algn="ctr">
            <a:solidFill>
              <a:srgbClr val="00B0F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5" name="四角形: 角を丸くする 79">
            <a:extLst>
              <a:ext uri="{FF2B5EF4-FFF2-40B4-BE49-F238E27FC236}">
                <a16:creationId xmlns:a16="http://schemas.microsoft.com/office/drawing/2014/main" id="{4A76D476-13B1-E47F-20F4-F5567DC6378A}"/>
              </a:ext>
            </a:extLst>
          </p:cNvPr>
          <p:cNvSpPr/>
          <p:nvPr/>
        </p:nvSpPr>
        <p:spPr>
          <a:xfrm>
            <a:off x="7784547" y="5447795"/>
            <a:ext cx="1965032" cy="681589"/>
          </a:xfrm>
          <a:prstGeom prst="roundRect">
            <a:avLst/>
          </a:prstGeom>
          <a:solidFill>
            <a:srgbClr val="F5F5F5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3" name="テキスト ボックス 89">
            <a:extLst>
              <a:ext uri="{FF2B5EF4-FFF2-40B4-BE49-F238E27FC236}">
                <a16:creationId xmlns:a16="http://schemas.microsoft.com/office/drawing/2014/main" id="{03BF1AC7-53B4-DC04-566E-3714F1571D55}"/>
              </a:ext>
            </a:extLst>
          </p:cNvPr>
          <p:cNvSpPr txBox="1"/>
          <p:nvPr/>
        </p:nvSpPr>
        <p:spPr>
          <a:xfrm>
            <a:off x="8671268" y="5263039"/>
            <a:ext cx="13477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700" b="1" dirty="0">
                <a:solidFill>
                  <a:schemeClr val="bg1"/>
                </a:solidFill>
                <a:latin typeface="+mj-ea"/>
                <a:ea typeface="+mj-ea"/>
              </a:rPr>
              <a:t>「矢風キャリア」提供</a:t>
            </a:r>
            <a:endParaRPr lang="en-US" altLang="ja-JP" sz="7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テキスト ボックス 90">
            <a:extLst>
              <a:ext uri="{FF2B5EF4-FFF2-40B4-BE49-F238E27FC236}">
                <a16:creationId xmlns:a16="http://schemas.microsoft.com/office/drawing/2014/main" id="{7993DF44-5030-5B7C-DF97-27A20E66825F}"/>
              </a:ext>
            </a:extLst>
          </p:cNvPr>
          <p:cNvSpPr txBox="1"/>
          <p:nvPr/>
        </p:nvSpPr>
        <p:spPr>
          <a:xfrm>
            <a:off x="7784547" y="5247525"/>
            <a:ext cx="16198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1" i="0" u="none" strike="noStrike" kern="1200" cap="none" spc="0" normalizeH="0" baseline="0" noProof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＃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F5F5F5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She is leader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24E075CD-2DDB-2EA8-F41C-B21F3110D4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0642" y="4847850"/>
            <a:ext cx="2306330" cy="1246665"/>
          </a:xfrm>
          <a:prstGeom prst="rect">
            <a:avLst/>
          </a:prstGeom>
        </p:spPr>
      </p:pic>
      <p:pic>
        <p:nvPicPr>
          <p:cNvPr id="94" name="図 93" descr="スーツを着ている女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CCF591F-3B86-3873-3BDA-151B8F08F8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3795" y="3006879"/>
            <a:ext cx="2380025" cy="1166585"/>
          </a:xfrm>
          <a:prstGeom prst="rect">
            <a:avLst/>
          </a:prstGeom>
        </p:spPr>
      </p:pic>
      <p:pic>
        <p:nvPicPr>
          <p:cNvPr id="98" name="図 97" descr="椅子に座っている男性たち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4F62BF9-5516-E087-589F-C51DD5DB2C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74478" y="2789670"/>
            <a:ext cx="2032717" cy="1278660"/>
          </a:xfrm>
          <a:prstGeom prst="rect">
            <a:avLst/>
          </a:prstGeom>
        </p:spPr>
      </p:pic>
      <p:pic>
        <p:nvPicPr>
          <p:cNvPr id="100" name="図 99" descr="木のそばに立っている女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CD90D07-F94F-2C33-1ACA-C2B2BB9D87E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6078" t="18575" r="20083" b="21560"/>
          <a:stretch>
            <a:fillRect/>
          </a:stretch>
        </p:blipFill>
        <p:spPr>
          <a:xfrm>
            <a:off x="8256443" y="5459219"/>
            <a:ext cx="1053375" cy="658739"/>
          </a:xfrm>
          <a:prstGeom prst="rect">
            <a:avLst/>
          </a:prstGeom>
        </p:spPr>
      </p:pic>
      <p:pic>
        <p:nvPicPr>
          <p:cNvPr id="17" name="図 16" descr="スーツを着ている女性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67A0395-D727-89DA-E890-7AED922652A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57066" b="11495"/>
          <a:stretch/>
        </p:blipFill>
        <p:spPr>
          <a:xfrm>
            <a:off x="836958" y="5126835"/>
            <a:ext cx="393287" cy="397384"/>
          </a:xfrm>
          <a:prstGeom prst="rect">
            <a:avLst/>
          </a:prstGeom>
        </p:spPr>
      </p:pic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5C71EB1E-CB52-914A-FBBD-AF2F5BD2A459}"/>
              </a:ext>
            </a:extLst>
          </p:cNvPr>
          <p:cNvSpPr txBox="1"/>
          <p:nvPr/>
        </p:nvSpPr>
        <p:spPr>
          <a:xfrm>
            <a:off x="4282362" y="1770129"/>
            <a:ext cx="5216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>
                <a:latin typeface="+mj-ea"/>
                <a:ea typeface="+mj-ea"/>
              </a:rPr>
              <a:t>（例）国際女性デー（</a:t>
            </a:r>
            <a:r>
              <a:rPr lang="en-US" altLang="ja-JP" sz="1200" dirty="0">
                <a:latin typeface="+mj-ea"/>
                <a:ea typeface="+mj-ea"/>
              </a:rPr>
              <a:t>3/8</a:t>
            </a:r>
            <a:r>
              <a:rPr lang="ja-JP" altLang="en-US" sz="1200" dirty="0">
                <a:latin typeface="+mj-ea"/>
                <a:ea typeface="+mj-ea"/>
              </a:rPr>
              <a:t>）に合わせた転職支援サービスの女性向け訴求</a:t>
            </a:r>
            <a:endParaRPr kumimoji="1" lang="ja-JP" altLang="en-US" sz="1200" dirty="0">
              <a:latin typeface="+mj-ea"/>
              <a:ea typeface="+mj-ea"/>
            </a:endParaRPr>
          </a:p>
        </p:txBody>
      </p:sp>
      <p:pic>
        <p:nvPicPr>
          <p:cNvPr id="66" name="図 65">
            <a:extLst>
              <a:ext uri="{FF2B5EF4-FFF2-40B4-BE49-F238E27FC236}">
                <a16:creationId xmlns:a16="http://schemas.microsoft.com/office/drawing/2014/main" id="{AF7236BD-0EF6-1B57-F309-83D6DEE048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08333" y="4263232"/>
            <a:ext cx="2375487" cy="369822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BE30A06A-15B2-8289-3101-023C8F961A8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66055" y="2091652"/>
            <a:ext cx="2453675" cy="554804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5D2AD5D9-4027-80FB-C578-0A3018C613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77454" y="4281772"/>
            <a:ext cx="2446784" cy="342503"/>
          </a:xfrm>
          <a:prstGeom prst="rect">
            <a:avLst/>
          </a:prstGeom>
        </p:spPr>
      </p:pic>
      <p:pic>
        <p:nvPicPr>
          <p:cNvPr id="72" name="図 71">
            <a:extLst>
              <a:ext uri="{FF2B5EF4-FFF2-40B4-BE49-F238E27FC236}">
                <a16:creationId xmlns:a16="http://schemas.microsoft.com/office/drawing/2014/main" id="{E661EB5B-CD57-2BD9-667F-7E4C5BDA35B7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b="29893"/>
          <a:stretch>
            <a:fillRect/>
          </a:stretch>
        </p:blipFill>
        <p:spPr>
          <a:xfrm>
            <a:off x="7458296" y="4813553"/>
            <a:ext cx="2465079" cy="388591"/>
          </a:xfrm>
          <a:prstGeom prst="rect">
            <a:avLst/>
          </a:prstGeom>
        </p:spPr>
      </p:pic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6FCF260F-339F-5109-1079-D84B30B82954}"/>
              </a:ext>
            </a:extLst>
          </p:cNvPr>
          <p:cNvGrpSpPr/>
          <p:nvPr/>
        </p:nvGrpSpPr>
        <p:grpSpPr>
          <a:xfrm>
            <a:off x="8589486" y="5734830"/>
            <a:ext cx="431806" cy="221932"/>
            <a:chOff x="7900286" y="6578803"/>
            <a:chExt cx="431806" cy="221932"/>
          </a:xfrm>
        </p:grpSpPr>
        <p:sp>
          <p:nvSpPr>
            <p:cNvPr id="73" name="四角形: 角を丸くする 72">
              <a:extLst>
                <a:ext uri="{FF2B5EF4-FFF2-40B4-BE49-F238E27FC236}">
                  <a16:creationId xmlns:a16="http://schemas.microsoft.com/office/drawing/2014/main" id="{677F4850-3B6E-018F-16A8-E2394D339A0F}"/>
                </a:ext>
              </a:extLst>
            </p:cNvPr>
            <p:cNvSpPr/>
            <p:nvPr/>
          </p:nvSpPr>
          <p:spPr>
            <a:xfrm>
              <a:off x="7900286" y="6578803"/>
              <a:ext cx="431806" cy="21423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テキスト ボックス 88">
              <a:extLst>
                <a:ext uri="{FF2B5EF4-FFF2-40B4-BE49-F238E27FC236}">
                  <a16:creationId xmlns:a16="http://schemas.microsoft.com/office/drawing/2014/main" id="{A1F5B640-E9D9-FB84-7C57-8E6FC5BADD40}"/>
                </a:ext>
              </a:extLst>
            </p:cNvPr>
            <p:cNvSpPr txBox="1"/>
            <p:nvPr/>
          </p:nvSpPr>
          <p:spPr>
            <a:xfrm>
              <a:off x="7975384" y="6585291"/>
              <a:ext cx="2816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800" b="1" dirty="0">
                  <a:solidFill>
                    <a:srgbClr val="000048"/>
                  </a:solidFill>
                  <a:latin typeface="+mj-ea"/>
                  <a:ea typeface="+mj-ea"/>
                </a:rPr>
                <a:t>▶</a:t>
              </a:r>
              <a:endParaRPr lang="en-US" altLang="ja-JP" sz="800" b="1" dirty="0">
                <a:solidFill>
                  <a:srgbClr val="00004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627F28A-A261-73B2-ECA4-53E954FDEBF9}"/>
              </a:ext>
            </a:extLst>
          </p:cNvPr>
          <p:cNvSpPr/>
          <p:nvPr/>
        </p:nvSpPr>
        <p:spPr>
          <a:xfrm>
            <a:off x="622644" y="5133159"/>
            <a:ext cx="2203200" cy="420072"/>
          </a:xfrm>
          <a:prstGeom prst="rect">
            <a:avLst/>
          </a:prstGeom>
          <a:noFill/>
          <a:ln w="47625">
            <a:solidFill>
              <a:srgbClr val="002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F88B56A-0708-1494-C021-8C15F97D7782}"/>
              </a:ext>
            </a:extLst>
          </p:cNvPr>
          <p:cNvSpPr/>
          <p:nvPr/>
        </p:nvSpPr>
        <p:spPr>
          <a:xfrm>
            <a:off x="7397656" y="2017629"/>
            <a:ext cx="2606380" cy="4241963"/>
          </a:xfrm>
          <a:prstGeom prst="rect">
            <a:avLst/>
          </a:prstGeom>
          <a:noFill/>
          <a:ln w="25400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5F5F5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E1AFE34C-2419-DDA9-A0E1-C3DB47742902}"/>
              </a:ext>
            </a:extLst>
          </p:cNvPr>
          <p:cNvGrpSpPr/>
          <p:nvPr/>
        </p:nvGrpSpPr>
        <p:grpSpPr>
          <a:xfrm>
            <a:off x="4478371" y="2033755"/>
            <a:ext cx="2613114" cy="4241062"/>
            <a:chOff x="4478371" y="2033755"/>
            <a:chExt cx="2613114" cy="4241062"/>
          </a:xfrm>
        </p:grpSpPr>
        <p:pic>
          <p:nvPicPr>
            <p:cNvPr id="188" name="図 187">
              <a:extLst>
                <a:ext uri="{FF2B5EF4-FFF2-40B4-BE49-F238E27FC236}">
                  <a16:creationId xmlns:a16="http://schemas.microsoft.com/office/drawing/2014/main" id="{E56919E0-43B3-22FC-F4D8-F3D221A8F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524191" y="2078463"/>
              <a:ext cx="2507991" cy="882217"/>
            </a:xfrm>
            <a:prstGeom prst="rect">
              <a:avLst/>
            </a:prstGeom>
          </p:spPr>
        </p:pic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F7CFDF4B-F223-278E-6A1F-7B271171E056}"/>
                </a:ext>
              </a:extLst>
            </p:cNvPr>
            <p:cNvSpPr/>
            <p:nvPr/>
          </p:nvSpPr>
          <p:spPr>
            <a:xfrm>
              <a:off x="4478371" y="2033755"/>
              <a:ext cx="2613114" cy="4241062"/>
            </a:xfrm>
            <a:prstGeom prst="rect">
              <a:avLst/>
            </a:prstGeom>
            <a:noFill/>
            <a:ln w="25400" cap="flat" cmpd="sng" algn="ctr">
              <a:solidFill>
                <a:srgbClr val="F5F5F5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ja-JP" altLang="en-US">
                <a:solidFill>
                  <a:srgbClr val="F5F5F5"/>
                </a:solidFill>
                <a:latin typeface="メイリオ" panose="020B0604030504040204" pitchFamily="50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AED124F7-20BA-9C56-A158-CB6FD995A235}"/>
                </a:ext>
              </a:extLst>
            </p:cNvPr>
            <p:cNvSpPr/>
            <p:nvPr/>
          </p:nvSpPr>
          <p:spPr>
            <a:xfrm>
              <a:off x="5231626" y="2095061"/>
              <a:ext cx="226834" cy="953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FEEBBF4E-D26D-5C09-59F1-5CEF6DC218DF}"/>
                </a:ext>
              </a:extLst>
            </p:cNvPr>
            <p:cNvSpPr/>
            <p:nvPr/>
          </p:nvSpPr>
          <p:spPr>
            <a:xfrm>
              <a:off x="4505643" y="2549797"/>
              <a:ext cx="133819" cy="4303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49390DBB-2C43-62AA-6CE6-CE008A472537}"/>
                </a:ext>
              </a:extLst>
            </p:cNvPr>
            <p:cNvSpPr/>
            <p:nvPr/>
          </p:nvSpPr>
          <p:spPr>
            <a:xfrm>
              <a:off x="6916911" y="2549797"/>
              <a:ext cx="133819" cy="4303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1" name="波線 40">
            <a:extLst>
              <a:ext uri="{FF2B5EF4-FFF2-40B4-BE49-F238E27FC236}">
                <a16:creationId xmlns:a16="http://schemas.microsoft.com/office/drawing/2014/main" id="{8C222069-3D8E-781F-D7A2-78AF738DF2BB}"/>
              </a:ext>
            </a:extLst>
          </p:cNvPr>
          <p:cNvSpPr/>
          <p:nvPr/>
        </p:nvSpPr>
        <p:spPr>
          <a:xfrm>
            <a:off x="4377113" y="6138068"/>
            <a:ext cx="2815629" cy="138309"/>
          </a:xfrm>
          <a:prstGeom prst="wave">
            <a:avLst/>
          </a:prstGeom>
          <a:solidFill>
            <a:srgbClr val="F5F5F5">
              <a:lumMod val="95000"/>
            </a:srgbClr>
          </a:solidFill>
          <a:ln w="3175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ja-JP" altLang="en-US">
              <a:solidFill>
                <a:srgbClr val="F5F5F5"/>
              </a:solidFill>
              <a:latin typeface="メイリオ" panose="020B0604030504040204" pitchFamily="50" charset="-128"/>
            </a:endParaRPr>
          </a:p>
        </p:txBody>
      </p: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343A33EC-B604-50D6-8A05-4A9911A7A047}"/>
              </a:ext>
            </a:extLst>
          </p:cNvPr>
          <p:cNvCxnSpPr>
            <a:cxnSpLocks/>
          </p:cNvCxnSpPr>
          <p:nvPr/>
        </p:nvCxnSpPr>
        <p:spPr>
          <a:xfrm>
            <a:off x="3980688" y="2696373"/>
            <a:ext cx="617477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sp>
        <p:nvSpPr>
          <p:cNvPr id="46" name="左大かっこ 45">
            <a:extLst>
              <a:ext uri="{FF2B5EF4-FFF2-40B4-BE49-F238E27FC236}">
                <a16:creationId xmlns:a16="http://schemas.microsoft.com/office/drawing/2014/main" id="{413AC088-DA1A-DB91-63A2-0E9862D774CB}"/>
              </a:ext>
            </a:extLst>
          </p:cNvPr>
          <p:cNvSpPr/>
          <p:nvPr/>
        </p:nvSpPr>
        <p:spPr>
          <a:xfrm>
            <a:off x="4587457" y="2589366"/>
            <a:ext cx="45719" cy="248029"/>
          </a:xfrm>
          <a:prstGeom prst="leftBracket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7" name="波線 46">
            <a:extLst>
              <a:ext uri="{FF2B5EF4-FFF2-40B4-BE49-F238E27FC236}">
                <a16:creationId xmlns:a16="http://schemas.microsoft.com/office/drawing/2014/main" id="{EA313D9F-E444-4E83-C8E5-657EE612D819}"/>
              </a:ext>
            </a:extLst>
          </p:cNvPr>
          <p:cNvSpPr/>
          <p:nvPr/>
        </p:nvSpPr>
        <p:spPr>
          <a:xfrm>
            <a:off x="7257957" y="4638930"/>
            <a:ext cx="2815629" cy="138309"/>
          </a:xfrm>
          <a:prstGeom prst="wave">
            <a:avLst/>
          </a:prstGeom>
          <a:solidFill>
            <a:srgbClr val="F5F5F5">
              <a:lumMod val="95000"/>
            </a:srgbClr>
          </a:solidFill>
          <a:ln w="3175" cap="flat" cmpd="sng" algn="ctr">
            <a:solidFill>
              <a:srgbClr val="F5F5F5">
                <a:lumMod val="65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ja-JP" altLang="en-US">
              <a:solidFill>
                <a:srgbClr val="F5F5F5"/>
              </a:solidFill>
              <a:latin typeface="メイリオ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B9B36A8-AE23-5974-02B9-D1B0603530C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60847" y="4298750"/>
            <a:ext cx="248212" cy="248212"/>
          </a:xfrm>
          <a:prstGeom prst="rect">
            <a:avLst/>
          </a:prstGeom>
        </p:spPr>
      </p:pic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D28BECF0-8DA2-BF84-8091-0025A726405A}"/>
              </a:ext>
            </a:extLst>
          </p:cNvPr>
          <p:cNvCxnSpPr>
            <a:cxnSpLocks/>
          </p:cNvCxnSpPr>
          <p:nvPr/>
        </p:nvCxnSpPr>
        <p:spPr>
          <a:xfrm>
            <a:off x="4153536" y="4508268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pic>
        <p:nvPicPr>
          <p:cNvPr id="6" name="図 5">
            <a:extLst>
              <a:ext uri="{FF2B5EF4-FFF2-40B4-BE49-F238E27FC236}">
                <a16:creationId xmlns:a16="http://schemas.microsoft.com/office/drawing/2014/main" id="{93EE6719-3B1B-9E80-A4C3-B140546317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16964" y="2440702"/>
            <a:ext cx="248212" cy="248212"/>
          </a:xfrm>
          <a:prstGeom prst="rect">
            <a:avLst/>
          </a:prstGeom>
        </p:spPr>
      </p:pic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B6E6A02D-A3B3-C4F8-C7BD-CC5633C42868}"/>
              </a:ext>
            </a:extLst>
          </p:cNvPr>
          <p:cNvCxnSpPr>
            <a:cxnSpLocks/>
          </p:cNvCxnSpPr>
          <p:nvPr/>
        </p:nvCxnSpPr>
        <p:spPr>
          <a:xfrm>
            <a:off x="10156750" y="2732577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BE789959-229A-0415-62DF-23FD17E3FA22}"/>
              </a:ext>
            </a:extLst>
          </p:cNvPr>
          <p:cNvCxnSpPr>
            <a:cxnSpLocks/>
          </p:cNvCxnSpPr>
          <p:nvPr/>
        </p:nvCxnSpPr>
        <p:spPr>
          <a:xfrm>
            <a:off x="10172113" y="4357401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84440825-7948-A704-F1B3-300D1B7C8232}"/>
              </a:ext>
            </a:extLst>
          </p:cNvPr>
          <p:cNvCxnSpPr>
            <a:cxnSpLocks/>
          </p:cNvCxnSpPr>
          <p:nvPr/>
        </p:nvCxnSpPr>
        <p:spPr>
          <a:xfrm>
            <a:off x="10156750" y="5506470"/>
            <a:ext cx="317262" cy="0"/>
          </a:xfrm>
          <a:prstGeom prst="line">
            <a:avLst/>
          </a:prstGeom>
          <a:noFill/>
          <a:ln w="9525" cap="flat" cmpd="sng" algn="ctr">
            <a:solidFill>
              <a:srgbClr val="545454"/>
            </a:solidFill>
            <a:prstDash val="solid"/>
          </a:ln>
          <a:effectLst/>
        </p:spPr>
      </p:cxnSp>
      <p:pic>
        <p:nvPicPr>
          <p:cNvPr id="29" name="図 28">
            <a:extLst>
              <a:ext uri="{FF2B5EF4-FFF2-40B4-BE49-F238E27FC236}">
                <a16:creationId xmlns:a16="http://schemas.microsoft.com/office/drawing/2014/main" id="{DA600918-157B-BDA9-B8BA-0FAD5A81F5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16964" y="4065525"/>
            <a:ext cx="248212" cy="24821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941F861C-77EA-56A0-81EE-7118B8E5E49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16964" y="5175984"/>
            <a:ext cx="248212" cy="24821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6031E7F-DA52-87F3-A805-288781A1A2F1}"/>
              </a:ext>
            </a:extLst>
          </p:cNvPr>
          <p:cNvSpPr txBox="1"/>
          <p:nvPr/>
        </p:nvSpPr>
        <p:spPr>
          <a:xfrm>
            <a:off x="2695574" y="1233322"/>
            <a:ext cx="8556625" cy="410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ja-JP" altLang="en-US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国際的、または日本独自の啓発デー</a:t>
            </a:r>
            <a:r>
              <a:rPr lang="en-US" altLang="ja-JP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関連する広告主様の取り組み </a:t>
            </a:r>
            <a:r>
              <a:rPr kumimoji="1" lang="ja-JP" altLang="en-US" sz="1800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など</a:t>
            </a:r>
          </a:p>
        </p:txBody>
      </p:sp>
      <p:sp>
        <p:nvSpPr>
          <p:cNvPr id="8" name="片側の 2 つの角を丸めた四角形 1">
            <a:extLst>
              <a:ext uri="{FF2B5EF4-FFF2-40B4-BE49-F238E27FC236}">
                <a16:creationId xmlns:a16="http://schemas.microsoft.com/office/drawing/2014/main" id="{E76FB297-50FF-A0E1-EEF4-BB3A04E80315}"/>
              </a:ext>
            </a:extLst>
          </p:cNvPr>
          <p:cNvSpPr/>
          <p:nvPr/>
        </p:nvSpPr>
        <p:spPr>
          <a:xfrm rot="16200000">
            <a:off x="1467798" y="417130"/>
            <a:ext cx="561600" cy="2036618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片側の 2 つの角を丸めた四角形 3">
            <a:extLst>
              <a:ext uri="{FF2B5EF4-FFF2-40B4-BE49-F238E27FC236}">
                <a16:creationId xmlns:a16="http://schemas.microsoft.com/office/drawing/2014/main" id="{099212CD-C97B-193A-3D77-E8B84A0D2772}"/>
              </a:ext>
            </a:extLst>
          </p:cNvPr>
          <p:cNvSpPr/>
          <p:nvPr/>
        </p:nvSpPr>
        <p:spPr>
          <a:xfrm rot="5400000">
            <a:off x="6835713" y="-2918617"/>
            <a:ext cx="543600" cy="87084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10E95D9-35C1-4B6D-09DF-C01F565EB9FD}"/>
              </a:ext>
            </a:extLst>
          </p:cNvPr>
          <p:cNvSpPr txBox="1"/>
          <p:nvPr/>
        </p:nvSpPr>
        <p:spPr>
          <a:xfrm>
            <a:off x="736997" y="1312469"/>
            <a:ext cx="20163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ja-JP" altLang="en-US" sz="1400" kern="0" dirty="0">
                <a:solidFill>
                  <a:schemeClr val="bg1"/>
                </a:solidFill>
                <a:latin typeface="Meiryo" panose="020B0604030504040204" pitchFamily="34" charset="-128"/>
                <a:cs typeface="Arial"/>
                <a:sym typeface="Arial"/>
              </a:rPr>
              <a:t>想定プロモーション</a:t>
            </a:r>
          </a:p>
        </p:txBody>
      </p:sp>
    </p:spTree>
    <p:extLst>
      <p:ext uri="{BB962C8B-B14F-4D97-AF65-F5344CB8AC3E}">
        <p14:creationId xmlns:p14="http://schemas.microsoft.com/office/powerpoint/2010/main" val="6725798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CBCレイアウト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BCレイアウト（広告主・代理店限定）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BCレイアウト（社外秘）">
  <a:themeElements>
    <a:clrScheme name="MSCフォーマット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1238</Words>
  <Application>Microsoft Office PowerPoint</Application>
  <PresentationFormat>ワイド画面</PresentationFormat>
  <Paragraphs>175</Paragraphs>
  <Slides>13</Slides>
  <Notes>7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3" baseType="lpstr">
      <vt:lpstr>メイリオ</vt:lpstr>
      <vt:lpstr>メイリオ</vt:lpstr>
      <vt:lpstr>游ゴシック</vt:lpstr>
      <vt:lpstr>Arial</vt:lpstr>
      <vt:lpstr>Calibri</vt:lpstr>
      <vt:lpstr>Segoe UI</vt:lpstr>
      <vt:lpstr>CBCレイアウト</vt:lpstr>
      <vt:lpstr>CBCレイアウト（広告主・代理店限定）</vt:lpstr>
      <vt:lpstr>CBCレイアウト（社外秘）</vt:lpstr>
      <vt:lpstr>think-cellスライド</vt:lpstr>
      <vt:lpstr>PowerPoint プレゼンテーション</vt:lpstr>
      <vt:lpstr>目次</vt:lpstr>
      <vt:lpstr>PowerPoint プレゼンテーション</vt:lpstr>
      <vt:lpstr>本パッケージの特長・適正プロモーション</vt:lpstr>
      <vt:lpstr>PowerPoint プレゼンテーション</vt:lpstr>
      <vt:lpstr>PowerPoint プレゼンテーション</vt:lpstr>
      <vt:lpstr>ご利用イメージ①：企業・ブランドの周年</vt:lpstr>
      <vt:lpstr>ご利用イメージ②：記念日・恒例イベント</vt:lpstr>
      <vt:lpstr>ご利用イメージ③：啓発デー</vt:lpstr>
      <vt:lpstr>PowerPoint プレゼンテーション</vt:lpstr>
      <vt:lpstr>実施概要</vt:lpstr>
      <vt:lpstr>実施効果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櫻井 英昭</cp:lastModifiedBy>
  <cp:revision>76</cp:revision>
  <dcterms:created xsi:type="dcterms:W3CDTF">2024-07-26T04:17:15Z</dcterms:created>
  <dcterms:modified xsi:type="dcterms:W3CDTF">2026-01-20T09:16:08Z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2025-01-24T06:11:04Z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6b361219-ec79-46f8-93ac-a090e6a7189c</vt:lpwstr>
  </property>
  <property fmtid="{D5CDD505-2E9C-101B-9397-08002B2CF9AE}" pid="8" name="MSIP_Label_defa4170-0d19-0005-0004-bc88714345d2_ContentBits">
    <vt:lpwstr>0</vt:lpwstr>
  </property>
</Properties>
</file>